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258" r:id="rId5"/>
    <p:sldId id="277" r:id="rId6"/>
    <p:sldId id="279" r:id="rId7"/>
    <p:sldId id="262" r:id="rId8"/>
    <p:sldId id="281" r:id="rId9"/>
    <p:sldId id="263" r:id="rId10"/>
    <p:sldId id="261" r:id="rId11"/>
    <p:sldId id="283" r:id="rId12"/>
    <p:sldId id="285" r:id="rId13"/>
    <p:sldId id="287" r:id="rId14"/>
    <p:sldId id="293" r:id="rId15"/>
    <p:sldId id="289" r:id="rId16"/>
    <p:sldId id="295" r:id="rId17"/>
    <p:sldId id="266" r:id="rId18"/>
    <p:sldId id="264" r:id="rId19"/>
    <p:sldId id="265" r:id="rId20"/>
    <p:sldId id="270" r:id="rId21"/>
    <p:sldId id="272" r:id="rId22"/>
    <p:sldId id="299" r:id="rId23"/>
    <p:sldId id="297" r:id="rId24"/>
    <p:sldId id="273" r:id="rId2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95D36-5AE9-4FD5-BFF6-4098D4D65669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0911E47D-DA0A-46AF-A835-3B3624D549E1}">
      <dgm:prSet phldrT="[文本]" custT="1"/>
      <dgm:spPr/>
      <dgm:t>
        <a:bodyPr/>
        <a:lstStyle/>
        <a:p>
          <a:r>
            <a:rPr kumimoji="0" lang="zh-CN" altLang="en-US" sz="2400" b="0" i="0" u="none" strike="noStrike" kern="1200" cap="none" spc="0" normalizeH="0" baseline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设置路径</a:t>
          </a:r>
        </a:p>
      </dgm:t>
    </dgm:pt>
    <dgm:pt modelId="{384CA9B1-CBE0-43B4-B594-E3B48776266B}" type="parTrans" cxnId="{941D41F3-5185-43B6-B545-9AE86E2C15B0}">
      <dgm:prSet/>
      <dgm:spPr/>
      <dgm:t>
        <a:bodyPr/>
        <a:lstStyle/>
        <a:p>
          <a:endParaRPr lang="zh-CN" altLang="en-US"/>
        </a:p>
      </dgm:t>
    </dgm:pt>
    <dgm:pt modelId="{BFB0C679-D29D-490A-9E16-00A30CBC434C}" type="sibTrans" cxnId="{941D41F3-5185-43B6-B545-9AE86E2C15B0}">
      <dgm:prSet/>
      <dgm:spPr/>
      <dgm:t>
        <a:bodyPr/>
        <a:lstStyle/>
        <a:p>
          <a:endParaRPr lang="zh-CN" altLang="en-US"/>
        </a:p>
      </dgm:t>
    </dgm:pt>
    <dgm:pt modelId="{648FB942-30D3-4C59-A3FA-49C402B4CCC7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000" b="0" i="0" u="none" strike="noStrike" kern="1200" cap="none" spc="0" normalizeH="0" baseline="0" dirty="0" err="1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ImageFolder</a:t>
          </a:r>
          <a:r>
            <a:rPr kumimoji="0" lang="zh-CN" altLang="en-US" sz="2000" b="0" i="0" u="none" strike="noStrike" kern="1200" cap="none" spc="0" normalizeH="0" baseline="0" dirty="0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加载</a:t>
          </a:r>
        </a:p>
      </dgm:t>
    </dgm:pt>
    <dgm:pt modelId="{5F7F84AD-F542-407B-9214-535D879E1313}" type="parTrans" cxnId="{807A083B-83F3-49DF-86DA-F744B09AD0C3}">
      <dgm:prSet/>
      <dgm:spPr/>
      <dgm:t>
        <a:bodyPr/>
        <a:lstStyle/>
        <a:p>
          <a:endParaRPr lang="zh-CN" altLang="en-US"/>
        </a:p>
      </dgm:t>
    </dgm:pt>
    <dgm:pt modelId="{03C28B01-0F14-4932-87AD-F16F8BBC0772}" type="sibTrans" cxnId="{807A083B-83F3-49DF-86DA-F744B09AD0C3}">
      <dgm:prSet/>
      <dgm:spPr/>
      <dgm:t>
        <a:bodyPr/>
        <a:lstStyle/>
        <a:p>
          <a:endParaRPr lang="zh-CN" altLang="en-US"/>
        </a:p>
      </dgm:t>
    </dgm:pt>
    <dgm:pt modelId="{8090144F-4C17-4C89-880C-F2A6A8C6EAD0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400" b="0" i="0" u="none" strike="noStrike" kern="1200" cap="none" spc="0" normalizeH="0" baseline="0" dirty="0" err="1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DataLoader</a:t>
          </a:r>
          <a:r>
            <a:rPr kumimoji="0" lang="zh-CN" altLang="en-US" sz="2400" b="0" i="0" u="none" strike="noStrike" kern="1200" cap="none" spc="0" normalizeH="0" baseline="0" dirty="0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加载</a:t>
          </a:r>
        </a:p>
      </dgm:t>
    </dgm:pt>
    <dgm:pt modelId="{574B3804-376F-417E-8816-9E53A47C67FA}" type="parTrans" cxnId="{7336DB58-AE94-4749-9F9C-CA2A7B17A6C1}">
      <dgm:prSet/>
      <dgm:spPr/>
      <dgm:t>
        <a:bodyPr/>
        <a:lstStyle/>
        <a:p>
          <a:endParaRPr lang="zh-CN" altLang="en-US"/>
        </a:p>
      </dgm:t>
    </dgm:pt>
    <dgm:pt modelId="{BD16924D-5248-4A84-8452-9811ED630746}" type="sibTrans" cxnId="{7336DB58-AE94-4749-9F9C-CA2A7B17A6C1}">
      <dgm:prSet/>
      <dgm:spPr/>
      <dgm:t>
        <a:bodyPr/>
        <a:lstStyle/>
        <a:p>
          <a:endParaRPr lang="zh-CN" altLang="en-US"/>
        </a:p>
      </dgm:t>
    </dgm:pt>
    <dgm:pt modelId="{A1AC4C62-7065-44E9-8E74-06BA2AF3121E}" type="pres">
      <dgm:prSet presAssocID="{0F195D36-5AE9-4FD5-BFF6-4098D4D65669}" presName="Name0" presStyleCnt="0">
        <dgm:presLayoutVars>
          <dgm:dir/>
          <dgm:resizeHandles val="exact"/>
        </dgm:presLayoutVars>
      </dgm:prSet>
      <dgm:spPr/>
    </dgm:pt>
    <dgm:pt modelId="{FE15C1CA-04BB-43C5-9B74-EEDE6F418DAB}" type="pres">
      <dgm:prSet presAssocID="{0911E47D-DA0A-46AF-A835-3B3624D549E1}" presName="node" presStyleLbl="node1" presStyleIdx="0" presStyleCnt="3" custLinFactNeighborX="-60288" custLinFactNeighborY="693">
        <dgm:presLayoutVars>
          <dgm:bulletEnabled val="1"/>
        </dgm:presLayoutVars>
      </dgm:prSet>
      <dgm:spPr/>
    </dgm:pt>
    <dgm:pt modelId="{CD8C99D1-5C20-409E-B6F9-614DEF0C3849}" type="pres">
      <dgm:prSet presAssocID="{BFB0C679-D29D-490A-9E16-00A30CBC434C}" presName="sibTrans" presStyleLbl="sibTrans2D1" presStyleIdx="0" presStyleCnt="2"/>
      <dgm:spPr/>
    </dgm:pt>
    <dgm:pt modelId="{61C99673-CDD9-48C9-9299-845A65EE95B0}" type="pres">
      <dgm:prSet presAssocID="{BFB0C679-D29D-490A-9E16-00A30CBC434C}" presName="connectorText" presStyleLbl="sibTrans2D1" presStyleIdx="0" presStyleCnt="2"/>
      <dgm:spPr/>
    </dgm:pt>
    <dgm:pt modelId="{654F6F7D-73D8-4C09-B12E-8AE21CCFBB9A}" type="pres">
      <dgm:prSet presAssocID="{648FB942-30D3-4C59-A3FA-49C402B4CCC7}" presName="node" presStyleLbl="node1" presStyleIdx="1" presStyleCnt="3">
        <dgm:presLayoutVars>
          <dgm:bulletEnabled val="1"/>
        </dgm:presLayoutVars>
      </dgm:prSet>
      <dgm:spPr/>
    </dgm:pt>
    <dgm:pt modelId="{B5145392-7081-466E-84D1-BF5FE0263044}" type="pres">
      <dgm:prSet presAssocID="{03C28B01-0F14-4932-87AD-F16F8BBC0772}" presName="sibTrans" presStyleLbl="sibTrans2D1" presStyleIdx="1" presStyleCnt="2"/>
      <dgm:spPr/>
    </dgm:pt>
    <dgm:pt modelId="{1A854B6E-2B06-49A1-A29D-21CAAF062CBE}" type="pres">
      <dgm:prSet presAssocID="{03C28B01-0F14-4932-87AD-F16F8BBC0772}" presName="connectorText" presStyleLbl="sibTrans2D1" presStyleIdx="1" presStyleCnt="2"/>
      <dgm:spPr/>
    </dgm:pt>
    <dgm:pt modelId="{097DAE58-62CC-445D-B619-306BC686A7BC}" type="pres">
      <dgm:prSet presAssocID="{8090144F-4C17-4C89-880C-F2A6A8C6EAD0}" presName="node" presStyleLbl="node1" presStyleIdx="2" presStyleCnt="3" custLinFactNeighborX="0" custLinFactNeighborY="3070">
        <dgm:presLayoutVars>
          <dgm:bulletEnabled val="1"/>
        </dgm:presLayoutVars>
      </dgm:prSet>
      <dgm:spPr/>
    </dgm:pt>
  </dgm:ptLst>
  <dgm:cxnLst>
    <dgm:cxn modelId="{1C8F3017-3F0E-4F72-9731-A261CBBA13D6}" type="presOf" srcId="{0911E47D-DA0A-46AF-A835-3B3624D549E1}" destId="{FE15C1CA-04BB-43C5-9B74-EEDE6F418DAB}" srcOrd="0" destOrd="0" presId="urn:microsoft.com/office/officeart/2005/8/layout/process1"/>
    <dgm:cxn modelId="{663FC61C-F433-4BE6-ADB9-5231E98EB8CF}" type="presOf" srcId="{BFB0C679-D29D-490A-9E16-00A30CBC434C}" destId="{61C99673-CDD9-48C9-9299-845A65EE95B0}" srcOrd="1" destOrd="0" presId="urn:microsoft.com/office/officeart/2005/8/layout/process1"/>
    <dgm:cxn modelId="{BFF7A02E-6D87-4954-8253-43C54AB433CB}" type="presOf" srcId="{03C28B01-0F14-4932-87AD-F16F8BBC0772}" destId="{1A854B6E-2B06-49A1-A29D-21CAAF062CBE}" srcOrd="1" destOrd="0" presId="urn:microsoft.com/office/officeart/2005/8/layout/process1"/>
    <dgm:cxn modelId="{807A083B-83F3-49DF-86DA-F744B09AD0C3}" srcId="{0F195D36-5AE9-4FD5-BFF6-4098D4D65669}" destId="{648FB942-30D3-4C59-A3FA-49C402B4CCC7}" srcOrd="1" destOrd="0" parTransId="{5F7F84AD-F542-407B-9214-535D879E1313}" sibTransId="{03C28B01-0F14-4932-87AD-F16F8BBC0772}"/>
    <dgm:cxn modelId="{1973D542-7BFC-4E08-9204-16A9CE5707CB}" type="presOf" srcId="{BFB0C679-D29D-490A-9E16-00A30CBC434C}" destId="{CD8C99D1-5C20-409E-B6F9-614DEF0C3849}" srcOrd="0" destOrd="0" presId="urn:microsoft.com/office/officeart/2005/8/layout/process1"/>
    <dgm:cxn modelId="{BF8B6D55-5C65-4C76-A75F-D64CB06FE1FC}" type="presOf" srcId="{03C28B01-0F14-4932-87AD-F16F8BBC0772}" destId="{B5145392-7081-466E-84D1-BF5FE0263044}" srcOrd="0" destOrd="0" presId="urn:microsoft.com/office/officeart/2005/8/layout/process1"/>
    <dgm:cxn modelId="{7336DB58-AE94-4749-9F9C-CA2A7B17A6C1}" srcId="{0F195D36-5AE9-4FD5-BFF6-4098D4D65669}" destId="{8090144F-4C17-4C89-880C-F2A6A8C6EAD0}" srcOrd="2" destOrd="0" parTransId="{574B3804-376F-417E-8816-9E53A47C67FA}" sibTransId="{BD16924D-5248-4A84-8452-9811ED630746}"/>
    <dgm:cxn modelId="{DFBAC9A1-F192-4B91-8695-9920A8D208DF}" type="presOf" srcId="{648FB942-30D3-4C59-A3FA-49C402B4CCC7}" destId="{654F6F7D-73D8-4C09-B12E-8AE21CCFBB9A}" srcOrd="0" destOrd="0" presId="urn:microsoft.com/office/officeart/2005/8/layout/process1"/>
    <dgm:cxn modelId="{A0505FC6-52FE-4069-B248-E85FEB1B8911}" type="presOf" srcId="{8090144F-4C17-4C89-880C-F2A6A8C6EAD0}" destId="{097DAE58-62CC-445D-B619-306BC686A7BC}" srcOrd="0" destOrd="0" presId="urn:microsoft.com/office/officeart/2005/8/layout/process1"/>
    <dgm:cxn modelId="{941D41F3-5185-43B6-B545-9AE86E2C15B0}" srcId="{0F195D36-5AE9-4FD5-BFF6-4098D4D65669}" destId="{0911E47D-DA0A-46AF-A835-3B3624D549E1}" srcOrd="0" destOrd="0" parTransId="{384CA9B1-CBE0-43B4-B594-E3B48776266B}" sibTransId="{BFB0C679-D29D-490A-9E16-00A30CBC434C}"/>
    <dgm:cxn modelId="{862DF6F4-8DE3-4271-BBEF-0A4AA0160F90}" type="presOf" srcId="{0F195D36-5AE9-4FD5-BFF6-4098D4D65669}" destId="{A1AC4C62-7065-44E9-8E74-06BA2AF3121E}" srcOrd="0" destOrd="0" presId="urn:microsoft.com/office/officeart/2005/8/layout/process1"/>
    <dgm:cxn modelId="{2BD0E049-1D97-4179-A2A1-489C2847C1B1}" type="presParOf" srcId="{A1AC4C62-7065-44E9-8E74-06BA2AF3121E}" destId="{FE15C1CA-04BB-43C5-9B74-EEDE6F418DAB}" srcOrd="0" destOrd="0" presId="urn:microsoft.com/office/officeart/2005/8/layout/process1"/>
    <dgm:cxn modelId="{8E7B0D36-A24A-4C94-8119-45C8CACBF859}" type="presParOf" srcId="{A1AC4C62-7065-44E9-8E74-06BA2AF3121E}" destId="{CD8C99D1-5C20-409E-B6F9-614DEF0C3849}" srcOrd="1" destOrd="0" presId="urn:microsoft.com/office/officeart/2005/8/layout/process1"/>
    <dgm:cxn modelId="{FC00DF20-E6DE-4BC3-94FE-E694BB708EA9}" type="presParOf" srcId="{CD8C99D1-5C20-409E-B6F9-614DEF0C3849}" destId="{61C99673-CDD9-48C9-9299-845A65EE95B0}" srcOrd="0" destOrd="0" presId="urn:microsoft.com/office/officeart/2005/8/layout/process1"/>
    <dgm:cxn modelId="{3C4FC427-7D71-4191-A767-545A1806D2AE}" type="presParOf" srcId="{A1AC4C62-7065-44E9-8E74-06BA2AF3121E}" destId="{654F6F7D-73D8-4C09-B12E-8AE21CCFBB9A}" srcOrd="2" destOrd="0" presId="urn:microsoft.com/office/officeart/2005/8/layout/process1"/>
    <dgm:cxn modelId="{C06A0C0C-26B6-4980-A1CB-4D2CB7FE8AB1}" type="presParOf" srcId="{A1AC4C62-7065-44E9-8E74-06BA2AF3121E}" destId="{B5145392-7081-466E-84D1-BF5FE0263044}" srcOrd="3" destOrd="0" presId="urn:microsoft.com/office/officeart/2005/8/layout/process1"/>
    <dgm:cxn modelId="{863A5712-69F2-4EF8-B097-5B2392A49F92}" type="presParOf" srcId="{B5145392-7081-466E-84D1-BF5FE0263044}" destId="{1A854B6E-2B06-49A1-A29D-21CAAF062CBE}" srcOrd="0" destOrd="0" presId="urn:microsoft.com/office/officeart/2005/8/layout/process1"/>
    <dgm:cxn modelId="{97F2452A-68AB-4E6C-AE36-B1E09893ADE0}" type="presParOf" srcId="{A1AC4C62-7065-44E9-8E74-06BA2AF3121E}" destId="{097DAE58-62CC-445D-B619-306BC686A7B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5C1CA-04BB-43C5-9B74-EEDE6F418DAB}">
      <dsp:nvSpPr>
        <dsp:cNvPr id="0" name=""/>
        <dsp:cNvSpPr/>
      </dsp:nvSpPr>
      <dsp:spPr>
        <a:xfrm>
          <a:off x="0" y="846496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2400" b="0" i="0" u="none" strike="noStrike" kern="1200" cap="none" spc="0" normalizeH="0" baseline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设置路径</a:t>
          </a:r>
        </a:p>
      </dsp:txBody>
      <dsp:txXfrm>
        <a:off x="37522" y="884018"/>
        <a:ext cx="2060143" cy="1206068"/>
      </dsp:txXfrm>
    </dsp:sp>
    <dsp:sp modelId="{CD8C99D1-5C20-409E-B6F9-614DEF0C3849}">
      <dsp:nvSpPr>
        <dsp:cNvPr id="0" name=""/>
        <dsp:cNvSpPr/>
      </dsp:nvSpPr>
      <dsp:spPr>
        <a:xfrm rot="21589814">
          <a:off x="2350491" y="1217812"/>
          <a:ext cx="456447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350491" y="1323920"/>
        <a:ext cx="319513" cy="317716"/>
      </dsp:txXfrm>
    </dsp:sp>
    <dsp:sp modelId="{654F6F7D-73D8-4C09-B12E-8AE21CCFBB9A}">
      <dsp:nvSpPr>
        <dsp:cNvPr id="0" name=""/>
        <dsp:cNvSpPr/>
      </dsp:nvSpPr>
      <dsp:spPr>
        <a:xfrm>
          <a:off x="2996406" y="837618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000" b="0" i="0" u="none" strike="noStrike" kern="1200" cap="none" spc="0" normalizeH="0" baseline="0" dirty="0" err="1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ImageFolder</a:t>
          </a:r>
          <a:r>
            <a:rPr kumimoji="0" lang="zh-CN" altLang="en-US" sz="2000" b="0" i="0" u="none" strike="noStrike" kern="1200" cap="none" spc="0" normalizeH="0" baseline="0" dirty="0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加载</a:t>
          </a:r>
        </a:p>
      </dsp:txBody>
      <dsp:txXfrm>
        <a:off x="3033928" y="875140"/>
        <a:ext cx="2060143" cy="1206068"/>
      </dsp:txXfrm>
    </dsp:sp>
    <dsp:sp modelId="{B5145392-7081-466E-84D1-BF5FE0263044}">
      <dsp:nvSpPr>
        <dsp:cNvPr id="0" name=""/>
        <dsp:cNvSpPr/>
      </dsp:nvSpPr>
      <dsp:spPr>
        <a:xfrm rot="45228">
          <a:off x="5345092" y="1233244"/>
          <a:ext cx="452698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5345098" y="1338256"/>
        <a:ext cx="316889" cy="317716"/>
      </dsp:txXfrm>
    </dsp:sp>
    <dsp:sp modelId="{097DAE58-62CC-445D-B619-306BC686A7BC}">
      <dsp:nvSpPr>
        <dsp:cNvPr id="0" name=""/>
        <dsp:cNvSpPr/>
      </dsp:nvSpPr>
      <dsp:spPr>
        <a:xfrm>
          <a:off x="5985668" y="876948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zh-CN" sz="2400" b="0" i="0" u="none" strike="noStrike" kern="1200" cap="none" spc="0" normalizeH="0" baseline="0" dirty="0" err="1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DataLoader</a:t>
          </a:r>
          <a:r>
            <a:rPr kumimoji="0" lang="zh-CN" altLang="en-US" sz="2400" b="0" i="0" u="none" strike="noStrike" kern="1200" cap="none" spc="0" normalizeH="0" baseline="0" dirty="0">
              <a:ln>
                <a:noFill/>
              </a:ln>
              <a:solidFill>
                <a:srgbClr val="4E3B3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rPr>
            <a:t>加载</a:t>
          </a:r>
        </a:p>
      </dsp:txBody>
      <dsp:txXfrm>
        <a:off x="6023190" y="914470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charset="0"/>
                <a:ea typeface="微软雅黑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9116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20123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411129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402136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AlexNet&amp;spm=1001.2101.3001.7020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2191"/>
          <p:cNvPicPr>
            <a:picLocks noChangeAspect="1"/>
          </p:cNvPicPr>
          <p:nvPr/>
        </p:nvPicPr>
        <p:blipFill>
          <a:blip r:embed="rId2"/>
          <a:srcRect l="863" t="2575" b="7288"/>
          <a:stretch>
            <a:fillRect/>
          </a:stretch>
        </p:blipFill>
        <p:spPr>
          <a:xfrm>
            <a:off x="-1693" y="0"/>
            <a:ext cx="1219454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5185" y="1013460"/>
            <a:ext cx="10501630" cy="4966335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2125772" y="2822858"/>
            <a:ext cx="7939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Python</a:t>
            </a:r>
            <a:r>
              <a:rPr lang="zh-CN" altLang="en-US" sz="4800" b="1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深度学习大作业报告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79324" y="479110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汇报人：齐明杰</a:t>
            </a:r>
            <a:endParaRPr lang="en-US" altLang="zh-CN" sz="2000" dirty="0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7399" y="4022426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学院：网络空间安全学院  专业：信息安全</a:t>
            </a:r>
            <a:endParaRPr lang="en-US" altLang="zh-CN" sz="2000" dirty="0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1304290"/>
            <a:ext cx="2811145" cy="100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398636" y="836564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Training model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61573" y="31334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模型训练</a:t>
            </a:r>
          </a:p>
        </p:txBody>
      </p:sp>
      <p:sp>
        <p:nvSpPr>
          <p:cNvPr id="15" name="椭圆 14"/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/>
          <p:nvPr/>
        </p:nvCxnSpPr>
        <p:spPr>
          <a:xfrm>
            <a:off x="4252326" y="601886"/>
            <a:ext cx="8002431" cy="756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5" name="任意多边形 34"/>
          <p:cNvSpPr/>
          <p:nvPr/>
        </p:nvSpPr>
        <p:spPr>
          <a:xfrm>
            <a:off x="5199341" y="2950718"/>
            <a:ext cx="1842847" cy="1842833"/>
          </a:xfrm>
          <a:custGeom>
            <a:avLst/>
            <a:gdLst>
              <a:gd name="connsiteX0" fmla="*/ 0 w 1533837"/>
              <a:gd name="connsiteY0" fmla="*/ 766913 h 1533826"/>
              <a:gd name="connsiteX1" fmla="*/ 766919 w 1533837"/>
              <a:gd name="connsiteY1" fmla="*/ 0 h 1533826"/>
              <a:gd name="connsiteX2" fmla="*/ 1533838 w 1533837"/>
              <a:gd name="connsiteY2" fmla="*/ 766913 h 1533826"/>
              <a:gd name="connsiteX3" fmla="*/ 766919 w 1533837"/>
              <a:gd name="connsiteY3" fmla="*/ 1533826 h 1533826"/>
              <a:gd name="connsiteX4" fmla="*/ 0 w 1533837"/>
              <a:gd name="connsiteY4" fmla="*/ 766913 h 15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837" h="1533826">
                <a:moveTo>
                  <a:pt x="0" y="766913"/>
                </a:moveTo>
                <a:cubicBezTo>
                  <a:pt x="0" y="343359"/>
                  <a:pt x="343361" y="0"/>
                  <a:pt x="766919" y="0"/>
                </a:cubicBezTo>
                <a:cubicBezTo>
                  <a:pt x="1190477" y="0"/>
                  <a:pt x="1533838" y="343359"/>
                  <a:pt x="1533838" y="766913"/>
                </a:cubicBezTo>
                <a:cubicBezTo>
                  <a:pt x="1533838" y="1190467"/>
                  <a:pt x="1190477" y="1533826"/>
                  <a:pt x="766919" y="1533826"/>
                </a:cubicBezTo>
                <a:cubicBezTo>
                  <a:pt x="343361" y="1533826"/>
                  <a:pt x="0" y="1190467"/>
                  <a:pt x="0" y="7669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dirty="0"/>
              <a:t>超参数</a:t>
            </a:r>
          </a:p>
        </p:txBody>
      </p:sp>
      <p:sp>
        <p:nvSpPr>
          <p:cNvPr id="36" name="任意多边形 35"/>
          <p:cNvSpPr/>
          <p:nvPr/>
        </p:nvSpPr>
        <p:spPr>
          <a:xfrm rot="16200000">
            <a:off x="5997765" y="2807863"/>
            <a:ext cx="246000" cy="39708"/>
          </a:xfrm>
          <a:custGeom>
            <a:avLst/>
            <a:gdLst>
              <a:gd name="connsiteX0" fmla="*/ 0 w 204751"/>
              <a:gd name="connsiteY0" fmla="*/ 16525 h 33050"/>
              <a:gd name="connsiteX1" fmla="*/ 204751 w 204751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751" h="33050">
                <a:moveTo>
                  <a:pt x="0" y="16525"/>
                </a:moveTo>
                <a:lnTo>
                  <a:pt x="204751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606" tIns="15209" rIns="146610" bIns="1520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37" name="任意多边形 36"/>
          <p:cNvSpPr/>
          <p:nvPr/>
        </p:nvSpPr>
        <p:spPr>
          <a:xfrm>
            <a:off x="5501316" y="1465819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50" name="任意多边形 49"/>
          <p:cNvSpPr/>
          <p:nvPr/>
        </p:nvSpPr>
        <p:spPr>
          <a:xfrm>
            <a:off x="7042189" y="3852281"/>
            <a:ext cx="210563" cy="39708"/>
          </a:xfrm>
          <a:custGeom>
            <a:avLst/>
            <a:gdLst>
              <a:gd name="connsiteX0" fmla="*/ 0 w 175255"/>
              <a:gd name="connsiteY0" fmla="*/ 16525 h 33050"/>
              <a:gd name="connsiteX1" fmla="*/ 175255 w 175255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55" h="33050">
                <a:moveTo>
                  <a:pt x="0" y="16525"/>
                </a:moveTo>
                <a:lnTo>
                  <a:pt x="175255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929" tIns="16192" rIns="127928" bIns="161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51" name="任意多边形 50"/>
          <p:cNvSpPr/>
          <p:nvPr/>
        </p:nvSpPr>
        <p:spPr>
          <a:xfrm>
            <a:off x="7252752" y="3252686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52" name="任意多边形 51"/>
          <p:cNvSpPr/>
          <p:nvPr/>
        </p:nvSpPr>
        <p:spPr>
          <a:xfrm rot="5400000">
            <a:off x="6015480" y="4878983"/>
            <a:ext cx="210568" cy="39708"/>
          </a:xfrm>
          <a:custGeom>
            <a:avLst/>
            <a:gdLst>
              <a:gd name="connsiteX0" fmla="*/ 0 w 175260"/>
              <a:gd name="connsiteY0" fmla="*/ 16525 h 33050"/>
              <a:gd name="connsiteX1" fmla="*/ 175260 w 175260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60" h="33050">
                <a:moveTo>
                  <a:pt x="0" y="16525"/>
                </a:moveTo>
                <a:lnTo>
                  <a:pt x="175260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932" tIns="16190" rIns="127930" bIns="161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53" name="任意多边形 52"/>
          <p:cNvSpPr/>
          <p:nvPr/>
        </p:nvSpPr>
        <p:spPr>
          <a:xfrm>
            <a:off x="5501316" y="5004122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54" name="任意多边形 53"/>
          <p:cNvSpPr/>
          <p:nvPr/>
        </p:nvSpPr>
        <p:spPr>
          <a:xfrm>
            <a:off x="4988778" y="3852279"/>
            <a:ext cx="210564" cy="39709"/>
          </a:xfrm>
          <a:custGeom>
            <a:avLst/>
            <a:gdLst>
              <a:gd name="connsiteX0" fmla="*/ 0 w 175255"/>
              <a:gd name="connsiteY0" fmla="*/ 16525 h 33050"/>
              <a:gd name="connsiteX1" fmla="*/ 175255 w 175255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55" h="33050">
                <a:moveTo>
                  <a:pt x="175255" y="16525"/>
                </a:moveTo>
                <a:lnTo>
                  <a:pt x="0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928" tIns="16193" rIns="127930" bIns="161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55" name="任意多边形 54"/>
          <p:cNvSpPr/>
          <p:nvPr/>
        </p:nvSpPr>
        <p:spPr>
          <a:xfrm>
            <a:off x="3749881" y="3252686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66" name="矩形 65"/>
          <p:cNvSpPr/>
          <p:nvPr/>
        </p:nvSpPr>
        <p:spPr bwMode="auto">
          <a:xfrm>
            <a:off x="3998660" y="1388761"/>
            <a:ext cx="1007006" cy="420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135" b="1" kern="1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学习率</a:t>
            </a:r>
          </a:p>
        </p:txBody>
      </p:sp>
      <p:sp>
        <p:nvSpPr>
          <p:cNvPr id="67" name="矩形 66"/>
          <p:cNvSpPr/>
          <p:nvPr/>
        </p:nvSpPr>
        <p:spPr>
          <a:xfrm>
            <a:off x="1461573" y="1926091"/>
            <a:ext cx="352720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学习率不宜过高或者过低，折中采取</a:t>
            </a:r>
            <a:endParaRPr lang="en-US" altLang="zh-CN" sz="1400" dirty="0">
              <a:solidFill>
                <a:schemeClr val="accent6">
                  <a:lumMod val="75000"/>
                </a:schemeClr>
              </a:solidFill>
              <a:latin typeface="微软雅黑" charset="0"/>
              <a:ea typeface="微软雅黑" charset="0"/>
              <a:sym typeface="+mn-lt"/>
            </a:endParaRPr>
          </a:p>
          <a:p>
            <a:pPr algn="l" defTabSz="912495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Learning = 0.001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4380609" y="1810279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 bwMode="auto">
          <a:xfrm>
            <a:off x="3387717" y="4614869"/>
            <a:ext cx="1281120" cy="420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135" b="1" kern="1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网络参数</a:t>
            </a:r>
            <a:endParaRPr lang="zh-CN" altLang="en-US" sz="2135" kern="100" dirty="0">
              <a:solidFill>
                <a:schemeClr val="accent1"/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277048" y="5099526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7572690" y="4614869"/>
            <a:ext cx="2377574" cy="420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35" b="1" kern="1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优化器和损失函数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7706425" y="5099526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 bwMode="auto">
          <a:xfrm>
            <a:off x="7572690" y="1426150"/>
            <a:ext cx="1600375" cy="4208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35" b="1" kern="100" dirty="0" err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Batch_size</a:t>
            </a:r>
            <a:endParaRPr lang="zh-CN" altLang="en-US" sz="2135" kern="100" dirty="0">
              <a:solidFill>
                <a:schemeClr val="accent1"/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7706425" y="1809645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618053" y="1910807"/>
            <a:ext cx="3317959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2495">
              <a:lnSpc>
                <a:spcPct val="150000"/>
              </a:lnSpc>
              <a:defRPr/>
            </a:pPr>
            <a:r>
              <a:rPr lang="en-US" altLang="zh-CN" sz="1400" dirty="0" err="1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Batch_size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在机器能承受的范围内选取，采用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16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5782" y="5117602"/>
            <a:ext cx="358009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Resnet50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和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Resnet101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将</a:t>
            </a:r>
            <a:r>
              <a:rPr lang="en-US" altLang="zh-CN" sz="1400" dirty="0" err="1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num_classes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设置成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5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，而</a:t>
            </a:r>
            <a:r>
              <a:rPr lang="en-US" altLang="zh-CN" sz="1400" dirty="0" err="1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Convmixer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需要设置三个参数</a:t>
            </a:r>
            <a:r>
              <a:rPr lang="en-US" altLang="zh-CN" sz="1400" dirty="0" err="1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n_classes,dim,depth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,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分别设置为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5,512,10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92877" y="5134078"/>
            <a:ext cx="3527205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优化器选择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Adam</a:t>
            </a:r>
          </a:p>
          <a:p>
            <a:pPr algn="l" defTabSz="912495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损失函数选择</a:t>
            </a:r>
            <a:r>
              <a:rPr lang="en-US" altLang="zh-CN" sz="1400" dirty="0" err="1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CrossEntropy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 Loss</a:t>
            </a:r>
          </a:p>
          <a:p>
            <a:pPr algn="l" defTabSz="912495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(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交叉熵损失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)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6DB9B6-7D17-D7AA-5797-BB859822D1A3}"/>
              </a:ext>
            </a:extLst>
          </p:cNvPr>
          <p:cNvSpPr txBox="1"/>
          <p:nvPr/>
        </p:nvSpPr>
        <p:spPr>
          <a:xfrm>
            <a:off x="4898949" y="209337"/>
            <a:ext cx="248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超参数的初始设定</a:t>
            </a:r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07E03073-51B1-CC3C-4D97-7FEDEF2B64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88615" y="1771712"/>
            <a:ext cx="704003" cy="704003"/>
            <a:chOff x="3279" y="3379"/>
            <a:chExt cx="563" cy="563"/>
          </a:xfrm>
          <a:solidFill>
            <a:schemeClr val="accent3">
              <a:lumMod val="75000"/>
            </a:schemeClr>
          </a:solidFill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DEDAC01D-DF8B-814C-F24E-617ED76EA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9" y="3451"/>
              <a:ext cx="563" cy="491"/>
            </a:xfrm>
            <a:custGeom>
              <a:avLst/>
              <a:gdLst>
                <a:gd name="T0" fmla="*/ 346 w 692"/>
                <a:gd name="T1" fmla="*/ 73 h 604"/>
                <a:gd name="T2" fmla="*/ 0 w 692"/>
                <a:gd name="T3" fmla="*/ 11 h 604"/>
                <a:gd name="T4" fmla="*/ 37 w 692"/>
                <a:gd name="T5" fmla="*/ 517 h 604"/>
                <a:gd name="T6" fmla="*/ 346 w 692"/>
                <a:gd name="T7" fmla="*/ 604 h 604"/>
                <a:gd name="T8" fmla="*/ 642 w 692"/>
                <a:gd name="T9" fmla="*/ 517 h 604"/>
                <a:gd name="T10" fmla="*/ 692 w 692"/>
                <a:gd name="T11" fmla="*/ 11 h 604"/>
                <a:gd name="T12" fmla="*/ 346 w 692"/>
                <a:gd name="T13" fmla="*/ 73 h 604"/>
                <a:gd name="T14" fmla="*/ 321 w 692"/>
                <a:gd name="T15" fmla="*/ 542 h 604"/>
                <a:gd name="T16" fmla="*/ 74 w 692"/>
                <a:gd name="T17" fmla="*/ 480 h 604"/>
                <a:gd name="T18" fmla="*/ 49 w 692"/>
                <a:gd name="T19" fmla="*/ 48 h 604"/>
                <a:gd name="T20" fmla="*/ 321 w 692"/>
                <a:gd name="T21" fmla="*/ 122 h 604"/>
                <a:gd name="T22" fmla="*/ 321 w 692"/>
                <a:gd name="T23" fmla="*/ 542 h 604"/>
                <a:gd name="T24" fmla="*/ 618 w 692"/>
                <a:gd name="T25" fmla="*/ 480 h 604"/>
                <a:gd name="T26" fmla="*/ 370 w 692"/>
                <a:gd name="T27" fmla="*/ 542 h 604"/>
                <a:gd name="T28" fmla="*/ 370 w 692"/>
                <a:gd name="T29" fmla="*/ 122 h 604"/>
                <a:gd name="T30" fmla="*/ 655 w 692"/>
                <a:gd name="T31" fmla="*/ 48 h 604"/>
                <a:gd name="T32" fmla="*/ 618 w 692"/>
                <a:gd name="T33" fmla="*/ 48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2" h="604">
                  <a:moveTo>
                    <a:pt x="346" y="73"/>
                  </a:moveTo>
                  <a:cubicBezTo>
                    <a:pt x="346" y="73"/>
                    <a:pt x="190" y="0"/>
                    <a:pt x="0" y="11"/>
                  </a:cubicBezTo>
                  <a:cubicBezTo>
                    <a:pt x="37" y="517"/>
                    <a:pt x="37" y="517"/>
                    <a:pt x="37" y="517"/>
                  </a:cubicBezTo>
                  <a:cubicBezTo>
                    <a:pt x="37" y="517"/>
                    <a:pt x="178" y="503"/>
                    <a:pt x="346" y="604"/>
                  </a:cubicBezTo>
                  <a:cubicBezTo>
                    <a:pt x="346" y="604"/>
                    <a:pt x="494" y="507"/>
                    <a:pt x="642" y="517"/>
                  </a:cubicBezTo>
                  <a:cubicBezTo>
                    <a:pt x="692" y="11"/>
                    <a:pt x="692" y="11"/>
                    <a:pt x="692" y="11"/>
                  </a:cubicBezTo>
                  <a:cubicBezTo>
                    <a:pt x="692" y="11"/>
                    <a:pt x="552" y="0"/>
                    <a:pt x="346" y="73"/>
                  </a:cubicBezTo>
                  <a:close/>
                  <a:moveTo>
                    <a:pt x="321" y="542"/>
                  </a:moveTo>
                  <a:cubicBezTo>
                    <a:pt x="205" y="479"/>
                    <a:pt x="74" y="480"/>
                    <a:pt x="74" y="48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183" y="41"/>
                    <a:pt x="321" y="122"/>
                    <a:pt x="321" y="122"/>
                  </a:cubicBezTo>
                  <a:lnTo>
                    <a:pt x="321" y="542"/>
                  </a:lnTo>
                  <a:close/>
                  <a:moveTo>
                    <a:pt x="618" y="480"/>
                  </a:moveTo>
                  <a:cubicBezTo>
                    <a:pt x="501" y="468"/>
                    <a:pt x="370" y="542"/>
                    <a:pt x="370" y="542"/>
                  </a:cubicBezTo>
                  <a:cubicBezTo>
                    <a:pt x="370" y="122"/>
                    <a:pt x="370" y="122"/>
                    <a:pt x="370" y="122"/>
                  </a:cubicBezTo>
                  <a:cubicBezTo>
                    <a:pt x="506" y="44"/>
                    <a:pt x="655" y="48"/>
                    <a:pt x="655" y="48"/>
                  </a:cubicBezTo>
                  <a:lnTo>
                    <a:pt x="618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5DFD5D26-95C6-BC82-8B83-D3D0D2BDF1F1}"/>
                </a:ext>
              </a:extLst>
            </p:cNvPr>
            <p:cNvSpPr/>
            <p:nvPr/>
          </p:nvSpPr>
          <p:spPr bwMode="auto">
            <a:xfrm>
              <a:off x="3319" y="3419"/>
              <a:ext cx="171" cy="71"/>
            </a:xfrm>
            <a:custGeom>
              <a:avLst/>
              <a:gdLst>
                <a:gd name="T0" fmla="*/ 0 w 210"/>
                <a:gd name="T1" fmla="*/ 0 h 87"/>
                <a:gd name="T2" fmla="*/ 0 w 210"/>
                <a:gd name="T3" fmla="*/ 25 h 87"/>
                <a:gd name="T4" fmla="*/ 148 w 210"/>
                <a:gd name="T5" fmla="*/ 62 h 87"/>
                <a:gd name="T6" fmla="*/ 210 w 210"/>
                <a:gd name="T7" fmla="*/ 87 h 87"/>
                <a:gd name="T8" fmla="*/ 0 w 21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7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24" y="44"/>
                    <a:pt x="148" y="62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175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039C9D75-708D-95F6-5F30-1AD58F61B3E3}"/>
                </a:ext>
              </a:extLst>
            </p:cNvPr>
            <p:cNvSpPr/>
            <p:nvPr/>
          </p:nvSpPr>
          <p:spPr bwMode="auto">
            <a:xfrm>
              <a:off x="3339" y="3379"/>
              <a:ext cx="211" cy="121"/>
            </a:xfrm>
            <a:custGeom>
              <a:avLst/>
              <a:gdLst>
                <a:gd name="T0" fmla="*/ 0 w 259"/>
                <a:gd name="T1" fmla="*/ 0 h 148"/>
                <a:gd name="T2" fmla="*/ 12 w 259"/>
                <a:gd name="T3" fmla="*/ 37 h 148"/>
                <a:gd name="T4" fmla="*/ 222 w 259"/>
                <a:gd name="T5" fmla="*/ 148 h 148"/>
                <a:gd name="T6" fmla="*/ 259 w 259"/>
                <a:gd name="T7" fmla="*/ 148 h 148"/>
                <a:gd name="T8" fmla="*/ 0 w 259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8">
                  <a:moveTo>
                    <a:pt x="0" y="0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79" y="63"/>
                    <a:pt x="222" y="148"/>
                  </a:cubicBezTo>
                  <a:cubicBezTo>
                    <a:pt x="259" y="148"/>
                    <a:pt x="259" y="148"/>
                    <a:pt x="259" y="148"/>
                  </a:cubicBezTo>
                  <a:cubicBezTo>
                    <a:pt x="259" y="148"/>
                    <a:pt x="161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B007064D-C253-ABD7-E3D4-E16692E35C63}"/>
                </a:ext>
              </a:extLst>
            </p:cNvPr>
            <p:cNvSpPr/>
            <p:nvPr/>
          </p:nvSpPr>
          <p:spPr bwMode="auto">
            <a:xfrm>
              <a:off x="3631" y="3419"/>
              <a:ext cx="171" cy="71"/>
            </a:xfrm>
            <a:custGeom>
              <a:avLst/>
              <a:gdLst>
                <a:gd name="T0" fmla="*/ 0 w 210"/>
                <a:gd name="T1" fmla="*/ 87 h 87"/>
                <a:gd name="T2" fmla="*/ 62 w 210"/>
                <a:gd name="T3" fmla="*/ 62 h 87"/>
                <a:gd name="T4" fmla="*/ 210 w 210"/>
                <a:gd name="T5" fmla="*/ 25 h 87"/>
                <a:gd name="T6" fmla="*/ 210 w 210"/>
                <a:gd name="T7" fmla="*/ 0 h 87"/>
                <a:gd name="T8" fmla="*/ 0 w 210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7">
                  <a:moveTo>
                    <a:pt x="0" y="87"/>
                  </a:moveTo>
                  <a:cubicBezTo>
                    <a:pt x="62" y="62"/>
                    <a:pt x="62" y="62"/>
                    <a:pt x="62" y="62"/>
                  </a:cubicBezTo>
                  <a:cubicBezTo>
                    <a:pt x="87" y="44"/>
                    <a:pt x="210" y="25"/>
                    <a:pt x="210" y="2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36" y="7"/>
                    <a:pt x="0" y="87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C4ECEFF-CE0D-5B67-D07B-8B8CDEE8CB2F}"/>
                </a:ext>
              </a:extLst>
            </p:cNvPr>
            <p:cNvSpPr/>
            <p:nvPr/>
          </p:nvSpPr>
          <p:spPr bwMode="auto">
            <a:xfrm>
              <a:off x="3570" y="3379"/>
              <a:ext cx="212" cy="121"/>
            </a:xfrm>
            <a:custGeom>
              <a:avLst/>
              <a:gdLst>
                <a:gd name="T0" fmla="*/ 0 w 260"/>
                <a:gd name="T1" fmla="*/ 148 h 148"/>
                <a:gd name="T2" fmla="*/ 37 w 260"/>
                <a:gd name="T3" fmla="*/ 148 h 148"/>
                <a:gd name="T4" fmla="*/ 247 w 260"/>
                <a:gd name="T5" fmla="*/ 37 h 148"/>
                <a:gd name="T6" fmla="*/ 260 w 260"/>
                <a:gd name="T7" fmla="*/ 0 h 148"/>
                <a:gd name="T8" fmla="*/ 0 w 260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48">
                  <a:moveTo>
                    <a:pt x="0" y="148"/>
                  </a:moveTo>
                  <a:cubicBezTo>
                    <a:pt x="37" y="148"/>
                    <a:pt x="37" y="148"/>
                    <a:pt x="37" y="148"/>
                  </a:cubicBezTo>
                  <a:cubicBezTo>
                    <a:pt x="80" y="63"/>
                    <a:pt x="247" y="37"/>
                    <a:pt x="247" y="37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99" y="5"/>
                    <a:pt x="0" y="148"/>
                    <a:pt x="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69">
            <a:extLst>
              <a:ext uri="{FF2B5EF4-FFF2-40B4-BE49-F238E27FC236}">
                <a16:creationId xmlns:a16="http://schemas.microsoft.com/office/drawing/2014/main" id="{DE0FDE9C-9D1D-1DF0-A398-4822A38B9CF3}"/>
              </a:ext>
            </a:extLst>
          </p:cNvPr>
          <p:cNvGrpSpPr/>
          <p:nvPr/>
        </p:nvGrpSpPr>
        <p:grpSpPr>
          <a:xfrm>
            <a:off x="7618053" y="3626930"/>
            <a:ext cx="564877" cy="530116"/>
            <a:chOff x="10074275" y="1647825"/>
            <a:chExt cx="464344" cy="435769"/>
          </a:xfrm>
          <a:solidFill>
            <a:schemeClr val="accent1">
              <a:lumMod val="75000"/>
            </a:schemeClr>
          </a:solidFill>
        </p:grpSpPr>
        <p:sp>
          <p:nvSpPr>
            <p:cNvPr id="21" name="AutoShape 69">
              <a:extLst>
                <a:ext uri="{FF2B5EF4-FFF2-40B4-BE49-F238E27FC236}">
                  <a16:creationId xmlns:a16="http://schemas.microsoft.com/office/drawing/2014/main" id="{46C86FCC-804C-FD72-8F7A-F7E5B42949DE}"/>
                </a:ext>
              </a:extLst>
            </p:cNvPr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2" name="AutoShape 70">
              <a:extLst>
                <a:ext uri="{FF2B5EF4-FFF2-40B4-BE49-F238E27FC236}">
                  <a16:creationId xmlns:a16="http://schemas.microsoft.com/office/drawing/2014/main" id="{BC895A94-A765-8C25-3D4A-7BE9142ED8D2}"/>
                </a:ext>
              </a:extLst>
            </p:cNvPr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3" name="AutoShape 71">
              <a:extLst>
                <a:ext uri="{FF2B5EF4-FFF2-40B4-BE49-F238E27FC236}">
                  <a16:creationId xmlns:a16="http://schemas.microsoft.com/office/drawing/2014/main" id="{F4F53002-4B52-342C-316D-74384994D8A5}"/>
                </a:ext>
              </a:extLst>
            </p:cNvPr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5" name="AutoShape 72">
              <a:extLst>
                <a:ext uri="{FF2B5EF4-FFF2-40B4-BE49-F238E27FC236}">
                  <a16:creationId xmlns:a16="http://schemas.microsoft.com/office/drawing/2014/main" id="{967D0876-2350-460E-5755-735C8A555A9B}"/>
                </a:ext>
              </a:extLst>
            </p:cNvPr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6" name="AutoShape 73">
              <a:extLst>
                <a:ext uri="{FF2B5EF4-FFF2-40B4-BE49-F238E27FC236}">
                  <a16:creationId xmlns:a16="http://schemas.microsoft.com/office/drawing/2014/main" id="{4C04B8BB-15F9-7757-A0F2-A00E8591D1A6}"/>
                </a:ext>
              </a:extLst>
            </p:cNvPr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7" name="AutoShape 74">
              <a:extLst>
                <a:ext uri="{FF2B5EF4-FFF2-40B4-BE49-F238E27FC236}">
                  <a16:creationId xmlns:a16="http://schemas.microsoft.com/office/drawing/2014/main" id="{164409D9-7037-F0DF-D618-CC21CAB56EE2}"/>
                </a:ext>
              </a:extLst>
            </p:cNvPr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8" name="AutoShape 75">
              <a:extLst>
                <a:ext uri="{FF2B5EF4-FFF2-40B4-BE49-F238E27FC236}">
                  <a16:creationId xmlns:a16="http://schemas.microsoft.com/office/drawing/2014/main" id="{5578EFD5-A0AA-76C6-016B-3A7DA87164CF}"/>
                </a:ext>
              </a:extLst>
            </p:cNvPr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9" name="AutoShape 76">
              <a:extLst>
                <a:ext uri="{FF2B5EF4-FFF2-40B4-BE49-F238E27FC236}">
                  <a16:creationId xmlns:a16="http://schemas.microsoft.com/office/drawing/2014/main" id="{6B899E5A-559C-3CFC-F868-A779A1D01CC3}"/>
                </a:ext>
              </a:extLst>
            </p:cNvPr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0" name="AutoShape 77">
              <a:extLst>
                <a:ext uri="{FF2B5EF4-FFF2-40B4-BE49-F238E27FC236}">
                  <a16:creationId xmlns:a16="http://schemas.microsoft.com/office/drawing/2014/main" id="{A8057580-AC88-D011-CF06-735290FF8C16}"/>
                </a:ext>
              </a:extLst>
            </p:cNvPr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31" name="Group 69">
            <a:extLst>
              <a:ext uri="{FF2B5EF4-FFF2-40B4-BE49-F238E27FC236}">
                <a16:creationId xmlns:a16="http://schemas.microsoft.com/office/drawing/2014/main" id="{F9AB424C-248C-6B74-0239-1D40FB71D939}"/>
              </a:ext>
            </a:extLst>
          </p:cNvPr>
          <p:cNvGrpSpPr/>
          <p:nvPr/>
        </p:nvGrpSpPr>
        <p:grpSpPr>
          <a:xfrm>
            <a:off x="4086774" y="3607076"/>
            <a:ext cx="564877" cy="530116"/>
            <a:chOff x="10074275" y="1647825"/>
            <a:chExt cx="464344" cy="435769"/>
          </a:xfrm>
          <a:solidFill>
            <a:schemeClr val="accent1">
              <a:lumMod val="75000"/>
            </a:schemeClr>
          </a:solidFill>
        </p:grpSpPr>
        <p:sp>
          <p:nvSpPr>
            <p:cNvPr id="32" name="AutoShape 69">
              <a:extLst>
                <a:ext uri="{FF2B5EF4-FFF2-40B4-BE49-F238E27FC236}">
                  <a16:creationId xmlns:a16="http://schemas.microsoft.com/office/drawing/2014/main" id="{54B4214C-22D5-12C0-A133-DBAB7843A23B}"/>
                </a:ext>
              </a:extLst>
            </p:cNvPr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3" name="AutoShape 70">
              <a:extLst>
                <a:ext uri="{FF2B5EF4-FFF2-40B4-BE49-F238E27FC236}">
                  <a16:creationId xmlns:a16="http://schemas.microsoft.com/office/drawing/2014/main" id="{86006C14-0EA2-7490-0413-1FB6CA200F95}"/>
                </a:ext>
              </a:extLst>
            </p:cNvPr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4" name="AutoShape 71">
              <a:extLst>
                <a:ext uri="{FF2B5EF4-FFF2-40B4-BE49-F238E27FC236}">
                  <a16:creationId xmlns:a16="http://schemas.microsoft.com/office/drawing/2014/main" id="{D9567ADE-C8EE-8299-4DCE-99843F892B9F}"/>
                </a:ext>
              </a:extLst>
            </p:cNvPr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8" name="AutoShape 72">
              <a:extLst>
                <a:ext uri="{FF2B5EF4-FFF2-40B4-BE49-F238E27FC236}">
                  <a16:creationId xmlns:a16="http://schemas.microsoft.com/office/drawing/2014/main" id="{DEA319E2-182E-2D60-EDFF-C2754CBCA9C1}"/>
                </a:ext>
              </a:extLst>
            </p:cNvPr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9" name="AutoShape 73">
              <a:extLst>
                <a:ext uri="{FF2B5EF4-FFF2-40B4-BE49-F238E27FC236}">
                  <a16:creationId xmlns:a16="http://schemas.microsoft.com/office/drawing/2014/main" id="{99483A43-46AF-C402-E53E-DA3F361D1AE3}"/>
                </a:ext>
              </a:extLst>
            </p:cNvPr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0" name="AutoShape 74">
              <a:extLst>
                <a:ext uri="{FF2B5EF4-FFF2-40B4-BE49-F238E27FC236}">
                  <a16:creationId xmlns:a16="http://schemas.microsoft.com/office/drawing/2014/main" id="{F11BC91F-3A6A-8997-FCAF-853D4CFC9378}"/>
                </a:ext>
              </a:extLst>
            </p:cNvPr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1" name="AutoShape 75">
              <a:extLst>
                <a:ext uri="{FF2B5EF4-FFF2-40B4-BE49-F238E27FC236}">
                  <a16:creationId xmlns:a16="http://schemas.microsoft.com/office/drawing/2014/main" id="{B3261953-F125-2DA9-634D-12CCD5A85F35}"/>
                </a:ext>
              </a:extLst>
            </p:cNvPr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2" name="AutoShape 76">
              <a:extLst>
                <a:ext uri="{FF2B5EF4-FFF2-40B4-BE49-F238E27FC236}">
                  <a16:creationId xmlns:a16="http://schemas.microsoft.com/office/drawing/2014/main" id="{EAC9EEA8-C927-840C-E25A-602BA6E92F77}"/>
                </a:ext>
              </a:extLst>
            </p:cNvPr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3" name="AutoShape 77">
              <a:extLst>
                <a:ext uri="{FF2B5EF4-FFF2-40B4-BE49-F238E27FC236}">
                  <a16:creationId xmlns:a16="http://schemas.microsoft.com/office/drawing/2014/main" id="{F986A03B-D216-2EC2-E05E-60085F961160}"/>
                </a:ext>
              </a:extLst>
            </p:cNvPr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44" name="Group 38">
            <a:extLst>
              <a:ext uri="{FF2B5EF4-FFF2-40B4-BE49-F238E27FC236}">
                <a16:creationId xmlns:a16="http://schemas.microsoft.com/office/drawing/2014/main" id="{85B4016A-DC01-263B-FEB9-CC3C802B4B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32018" y="5337724"/>
            <a:ext cx="585573" cy="667869"/>
            <a:chOff x="1643" y="2607"/>
            <a:chExt cx="370" cy="42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0D360D9-E18B-7B9D-8A2B-263A2346C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2607"/>
              <a:ext cx="370" cy="422"/>
            </a:xfrm>
            <a:custGeom>
              <a:avLst/>
              <a:gdLst>
                <a:gd name="T0" fmla="*/ 627 w 639"/>
                <a:gd name="T1" fmla="*/ 707 h 730"/>
                <a:gd name="T2" fmla="*/ 615 w 639"/>
                <a:gd name="T3" fmla="*/ 707 h 730"/>
                <a:gd name="T4" fmla="*/ 615 w 639"/>
                <a:gd name="T5" fmla="*/ 615 h 730"/>
                <a:gd name="T6" fmla="*/ 638 w 639"/>
                <a:gd name="T7" fmla="*/ 593 h 730"/>
                <a:gd name="T8" fmla="*/ 638 w 639"/>
                <a:gd name="T9" fmla="*/ 46 h 730"/>
                <a:gd name="T10" fmla="*/ 593 w 639"/>
                <a:gd name="T11" fmla="*/ 0 h 730"/>
                <a:gd name="T12" fmla="*/ 45 w 639"/>
                <a:gd name="T13" fmla="*/ 0 h 730"/>
                <a:gd name="T14" fmla="*/ 0 w 639"/>
                <a:gd name="T15" fmla="*/ 46 h 730"/>
                <a:gd name="T16" fmla="*/ 0 w 639"/>
                <a:gd name="T17" fmla="*/ 661 h 730"/>
                <a:gd name="T18" fmla="*/ 68 w 639"/>
                <a:gd name="T19" fmla="*/ 730 h 730"/>
                <a:gd name="T20" fmla="*/ 627 w 639"/>
                <a:gd name="T21" fmla="*/ 730 h 730"/>
                <a:gd name="T22" fmla="*/ 639 w 639"/>
                <a:gd name="T23" fmla="*/ 718 h 730"/>
                <a:gd name="T24" fmla="*/ 627 w 639"/>
                <a:gd name="T25" fmla="*/ 707 h 730"/>
                <a:gd name="T26" fmla="*/ 33 w 639"/>
                <a:gd name="T27" fmla="*/ 56 h 730"/>
                <a:gd name="T28" fmla="*/ 33 w 639"/>
                <a:gd name="T29" fmla="*/ 56 h 730"/>
                <a:gd name="T30" fmla="*/ 56 w 639"/>
                <a:gd name="T31" fmla="*/ 33 h 730"/>
                <a:gd name="T32" fmla="*/ 91 w 639"/>
                <a:gd name="T33" fmla="*/ 33 h 730"/>
                <a:gd name="T34" fmla="*/ 91 w 639"/>
                <a:gd name="T35" fmla="*/ 582 h 730"/>
                <a:gd name="T36" fmla="*/ 68 w 639"/>
                <a:gd name="T37" fmla="*/ 582 h 730"/>
                <a:gd name="T38" fmla="*/ 33 w 639"/>
                <a:gd name="T39" fmla="*/ 592 h 730"/>
                <a:gd name="T40" fmla="*/ 33 w 639"/>
                <a:gd name="T41" fmla="*/ 56 h 730"/>
                <a:gd name="T42" fmla="*/ 582 w 639"/>
                <a:gd name="T43" fmla="*/ 697 h 730"/>
                <a:gd name="T44" fmla="*/ 68 w 639"/>
                <a:gd name="T45" fmla="*/ 697 h 730"/>
                <a:gd name="T46" fmla="*/ 31 w 639"/>
                <a:gd name="T47" fmla="*/ 656 h 730"/>
                <a:gd name="T48" fmla="*/ 68 w 639"/>
                <a:gd name="T49" fmla="*/ 616 h 730"/>
                <a:gd name="T50" fmla="*/ 582 w 639"/>
                <a:gd name="T51" fmla="*/ 616 h 730"/>
                <a:gd name="T52" fmla="*/ 582 w 639"/>
                <a:gd name="T53" fmla="*/ 697 h 730"/>
                <a:gd name="T54" fmla="*/ 605 w 639"/>
                <a:gd name="T55" fmla="*/ 582 h 730"/>
                <a:gd name="T56" fmla="*/ 125 w 639"/>
                <a:gd name="T57" fmla="*/ 582 h 730"/>
                <a:gd name="T58" fmla="*/ 125 w 639"/>
                <a:gd name="T59" fmla="*/ 33 h 730"/>
                <a:gd name="T60" fmla="*/ 582 w 639"/>
                <a:gd name="T61" fmla="*/ 33 h 730"/>
                <a:gd name="T62" fmla="*/ 605 w 639"/>
                <a:gd name="T63" fmla="*/ 56 h 730"/>
                <a:gd name="T64" fmla="*/ 605 w 639"/>
                <a:gd name="T65" fmla="*/ 5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9" h="730">
                  <a:moveTo>
                    <a:pt x="627" y="707"/>
                  </a:moveTo>
                  <a:cubicBezTo>
                    <a:pt x="615" y="707"/>
                    <a:pt x="615" y="707"/>
                    <a:pt x="615" y="707"/>
                  </a:cubicBezTo>
                  <a:cubicBezTo>
                    <a:pt x="615" y="615"/>
                    <a:pt x="615" y="615"/>
                    <a:pt x="615" y="615"/>
                  </a:cubicBezTo>
                  <a:cubicBezTo>
                    <a:pt x="628" y="616"/>
                    <a:pt x="638" y="605"/>
                    <a:pt x="638" y="593"/>
                  </a:cubicBezTo>
                  <a:cubicBezTo>
                    <a:pt x="638" y="46"/>
                    <a:pt x="638" y="46"/>
                    <a:pt x="638" y="46"/>
                  </a:cubicBezTo>
                  <a:cubicBezTo>
                    <a:pt x="638" y="21"/>
                    <a:pt x="618" y="0"/>
                    <a:pt x="59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0" y="699"/>
                    <a:pt x="31" y="730"/>
                    <a:pt x="68" y="730"/>
                  </a:cubicBezTo>
                  <a:cubicBezTo>
                    <a:pt x="627" y="730"/>
                    <a:pt x="627" y="730"/>
                    <a:pt x="627" y="730"/>
                  </a:cubicBezTo>
                  <a:cubicBezTo>
                    <a:pt x="633" y="730"/>
                    <a:pt x="639" y="725"/>
                    <a:pt x="639" y="718"/>
                  </a:cubicBezTo>
                  <a:cubicBezTo>
                    <a:pt x="639" y="712"/>
                    <a:pt x="633" y="707"/>
                    <a:pt x="627" y="707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6"/>
                    <a:pt x="33" y="56"/>
                  </a:cubicBezTo>
                  <a:cubicBezTo>
                    <a:pt x="33" y="44"/>
                    <a:pt x="44" y="33"/>
                    <a:pt x="56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582"/>
                    <a:pt x="91" y="582"/>
                    <a:pt x="91" y="582"/>
                  </a:cubicBezTo>
                  <a:cubicBezTo>
                    <a:pt x="68" y="582"/>
                    <a:pt x="68" y="582"/>
                    <a:pt x="68" y="582"/>
                  </a:cubicBezTo>
                  <a:cubicBezTo>
                    <a:pt x="51" y="582"/>
                    <a:pt x="47" y="582"/>
                    <a:pt x="33" y="592"/>
                  </a:cubicBezTo>
                  <a:lnTo>
                    <a:pt x="33" y="56"/>
                  </a:lnTo>
                  <a:close/>
                  <a:moveTo>
                    <a:pt x="582" y="697"/>
                  </a:moveTo>
                  <a:cubicBezTo>
                    <a:pt x="68" y="697"/>
                    <a:pt x="68" y="697"/>
                    <a:pt x="68" y="697"/>
                  </a:cubicBezTo>
                  <a:cubicBezTo>
                    <a:pt x="43" y="697"/>
                    <a:pt x="31" y="681"/>
                    <a:pt x="31" y="656"/>
                  </a:cubicBezTo>
                  <a:cubicBezTo>
                    <a:pt x="31" y="631"/>
                    <a:pt x="43" y="616"/>
                    <a:pt x="68" y="616"/>
                  </a:cubicBezTo>
                  <a:cubicBezTo>
                    <a:pt x="582" y="616"/>
                    <a:pt x="582" y="616"/>
                    <a:pt x="582" y="616"/>
                  </a:cubicBezTo>
                  <a:lnTo>
                    <a:pt x="582" y="697"/>
                  </a:lnTo>
                  <a:close/>
                  <a:moveTo>
                    <a:pt x="605" y="582"/>
                  </a:moveTo>
                  <a:cubicBezTo>
                    <a:pt x="125" y="582"/>
                    <a:pt x="125" y="582"/>
                    <a:pt x="125" y="582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95" y="33"/>
                    <a:pt x="605" y="44"/>
                    <a:pt x="605" y="56"/>
                  </a:cubicBezTo>
                  <a:lnTo>
                    <a:pt x="605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F5765D91-E8F0-D903-D29E-96AB9D81659F}"/>
                </a:ext>
              </a:extLst>
            </p:cNvPr>
            <p:cNvSpPr/>
            <p:nvPr/>
          </p:nvSpPr>
          <p:spPr bwMode="auto">
            <a:xfrm>
              <a:off x="1758" y="2775"/>
              <a:ext cx="139" cy="15"/>
            </a:xfrm>
            <a:custGeom>
              <a:avLst/>
              <a:gdLst>
                <a:gd name="T0" fmla="*/ 228 w 240"/>
                <a:gd name="T1" fmla="*/ 0 h 25"/>
                <a:gd name="T2" fmla="*/ 12 w 240"/>
                <a:gd name="T3" fmla="*/ 0 h 25"/>
                <a:gd name="T4" fmla="*/ 0 w 240"/>
                <a:gd name="T5" fmla="*/ 12 h 25"/>
                <a:gd name="T6" fmla="*/ 12 w 240"/>
                <a:gd name="T7" fmla="*/ 25 h 25"/>
                <a:gd name="T8" fmla="*/ 228 w 240"/>
                <a:gd name="T9" fmla="*/ 25 h 25"/>
                <a:gd name="T10" fmla="*/ 240 w 240"/>
                <a:gd name="T11" fmla="*/ 12 h 25"/>
                <a:gd name="T12" fmla="*/ 228 w 2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5">
                  <a:moveTo>
                    <a:pt x="2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34" y="25"/>
                    <a:pt x="240" y="20"/>
                    <a:pt x="240" y="12"/>
                  </a:cubicBezTo>
                  <a:cubicBezTo>
                    <a:pt x="240" y="5"/>
                    <a:pt x="234" y="0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29C9F056-A727-2898-ABC6-FB886BF5E8D0}"/>
                </a:ext>
              </a:extLst>
            </p:cNvPr>
            <p:cNvSpPr/>
            <p:nvPr/>
          </p:nvSpPr>
          <p:spPr bwMode="auto">
            <a:xfrm>
              <a:off x="1758" y="2735"/>
              <a:ext cx="185" cy="15"/>
            </a:xfrm>
            <a:custGeom>
              <a:avLst/>
              <a:gdLst>
                <a:gd name="T0" fmla="*/ 308 w 320"/>
                <a:gd name="T1" fmla="*/ 0 h 26"/>
                <a:gd name="T2" fmla="*/ 12 w 320"/>
                <a:gd name="T3" fmla="*/ 0 h 26"/>
                <a:gd name="T4" fmla="*/ 0 w 320"/>
                <a:gd name="T5" fmla="*/ 13 h 26"/>
                <a:gd name="T6" fmla="*/ 12 w 320"/>
                <a:gd name="T7" fmla="*/ 26 h 26"/>
                <a:gd name="T8" fmla="*/ 308 w 320"/>
                <a:gd name="T9" fmla="*/ 26 h 26"/>
                <a:gd name="T10" fmla="*/ 320 w 320"/>
                <a:gd name="T11" fmla="*/ 13 h 26"/>
                <a:gd name="T12" fmla="*/ 308 w 32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26">
                  <a:moveTo>
                    <a:pt x="3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14" y="26"/>
                    <a:pt x="320" y="20"/>
                    <a:pt x="320" y="13"/>
                  </a:cubicBezTo>
                  <a:cubicBezTo>
                    <a:pt x="320" y="6"/>
                    <a:pt x="314" y="0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27216C0A-C45B-F7C2-2FED-FE4E719F866F}"/>
                </a:ext>
              </a:extLst>
            </p:cNvPr>
            <p:cNvSpPr/>
            <p:nvPr/>
          </p:nvSpPr>
          <p:spPr bwMode="auto">
            <a:xfrm>
              <a:off x="1758" y="2696"/>
              <a:ext cx="93" cy="14"/>
            </a:xfrm>
            <a:custGeom>
              <a:avLst/>
              <a:gdLst>
                <a:gd name="T0" fmla="*/ 12 w 160"/>
                <a:gd name="T1" fmla="*/ 25 h 25"/>
                <a:gd name="T2" fmla="*/ 148 w 160"/>
                <a:gd name="T3" fmla="*/ 25 h 25"/>
                <a:gd name="T4" fmla="*/ 160 w 160"/>
                <a:gd name="T5" fmla="*/ 13 h 25"/>
                <a:gd name="T6" fmla="*/ 148 w 160"/>
                <a:gd name="T7" fmla="*/ 0 h 25"/>
                <a:gd name="T8" fmla="*/ 12 w 160"/>
                <a:gd name="T9" fmla="*/ 0 h 25"/>
                <a:gd name="T10" fmla="*/ 0 w 160"/>
                <a:gd name="T11" fmla="*/ 13 h 25"/>
                <a:gd name="T12" fmla="*/ 12 w 160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5">
                  <a:moveTo>
                    <a:pt x="12" y="25"/>
                  </a:moveTo>
                  <a:cubicBezTo>
                    <a:pt x="148" y="25"/>
                    <a:pt x="148" y="25"/>
                    <a:pt x="148" y="25"/>
                  </a:cubicBezTo>
                  <a:cubicBezTo>
                    <a:pt x="155" y="25"/>
                    <a:pt x="160" y="19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86790" y="948081"/>
            <a:ext cx="6750685" cy="5059044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4014263" y="733394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E36580A-C104-2196-BFC7-A9C8EF967592}"/>
              </a:ext>
            </a:extLst>
          </p:cNvPr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E7256603-708E-B23A-701D-699C2AF10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6CAA7DC-8D56-3F7A-2686-049BF9DF2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0857288-8C1B-9D2B-52EA-994DF03D3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BF7B8FE-FC61-6411-7185-8CD1B0486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AC4E5-D71B-1A57-DCB9-95A4F98C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65" y="866716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Training model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731CFC-B37A-483E-EC20-18D140B5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333" y="1205270"/>
            <a:ext cx="6013419" cy="471799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EB45C72-4D08-2D24-FAD1-2665F7F83346}"/>
              </a:ext>
            </a:extLst>
          </p:cNvPr>
          <p:cNvSpPr txBox="1"/>
          <p:nvPr/>
        </p:nvSpPr>
        <p:spPr>
          <a:xfrm>
            <a:off x="6096001" y="333284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训练代码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封装成函数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4EE4714-26CF-1236-7034-DAAFB1D9112C}"/>
              </a:ext>
            </a:extLst>
          </p:cNvPr>
          <p:cNvSpPr/>
          <p:nvPr/>
        </p:nvSpPr>
        <p:spPr>
          <a:xfrm>
            <a:off x="1053212" y="1626350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模型、数据迁移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316A70C-A7B8-DBD9-A1B1-10EBE2AE2D40}"/>
              </a:ext>
            </a:extLst>
          </p:cNvPr>
          <p:cNvSpPr/>
          <p:nvPr/>
        </p:nvSpPr>
        <p:spPr>
          <a:xfrm>
            <a:off x="1053211" y="3077234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  梯度清零、优化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8059758-F1EB-91D5-124C-B53651CA29E7}"/>
              </a:ext>
            </a:extLst>
          </p:cNvPr>
          <p:cNvSpPr/>
          <p:nvPr/>
        </p:nvSpPr>
        <p:spPr>
          <a:xfrm>
            <a:off x="1053211" y="4555450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计算损失、准确度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1CBBDC-6AF2-8DDE-089D-00C98CA1C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933" y="32033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19336632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861289" y="1623707"/>
            <a:ext cx="6750685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4117623" y="733394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E36580A-C104-2196-BFC7-A9C8EF967592}"/>
              </a:ext>
            </a:extLst>
          </p:cNvPr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E7256603-708E-B23A-701D-699C2AF10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6CAA7DC-8D56-3F7A-2686-049BF9DF2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0857288-8C1B-9D2B-52EA-994DF03D3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BF7B8FE-FC61-6411-7185-8CD1B0486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AC4E5-D71B-1A57-DCB9-95A4F98C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65" y="866716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75000"/>
                  </a:srgbClr>
                </a:solidFill>
                <a:effectLst/>
                <a:uLnTx/>
                <a:uFillTx/>
                <a:latin typeface="Verdana"/>
                <a:ea typeface="宋体" panose="02010600030101010101" pitchFamily="2" charset="-122"/>
                <a:cs typeface="+mn-cs"/>
              </a:rPr>
              <a:t>Training model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798EC5-7F9C-E86D-FA4E-5AEAC6A53372}"/>
              </a:ext>
            </a:extLst>
          </p:cNvPr>
          <p:cNvSpPr txBox="1"/>
          <p:nvPr/>
        </p:nvSpPr>
        <p:spPr>
          <a:xfrm>
            <a:off x="6096001" y="333284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验证代码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封装成函数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9B632D-AB3E-F6A3-E124-E370AB4B1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81" y="1099817"/>
            <a:ext cx="5823099" cy="486597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DDD447F-E64D-A275-8C7F-8BBD17892032}"/>
              </a:ext>
            </a:extLst>
          </p:cNvPr>
          <p:cNvSpPr/>
          <p:nvPr/>
        </p:nvSpPr>
        <p:spPr>
          <a:xfrm>
            <a:off x="1053212" y="1626350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模型、数据迁移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51831BF-6F79-F3B5-63F5-EC6A61DF4A7F}"/>
              </a:ext>
            </a:extLst>
          </p:cNvPr>
          <p:cNvSpPr/>
          <p:nvPr/>
        </p:nvSpPr>
        <p:spPr>
          <a:xfrm>
            <a:off x="1053211" y="3077234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进度可视化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05E77B0-1906-E494-2F13-69885CE61CA0}"/>
              </a:ext>
            </a:extLst>
          </p:cNvPr>
          <p:cNvSpPr/>
          <p:nvPr/>
        </p:nvSpPr>
        <p:spPr>
          <a:xfrm>
            <a:off x="1053211" y="4555450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计算损失、准确度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7DA9A4-5B43-971E-1522-467180CC9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933" y="331386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366565946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861289" y="1623707"/>
            <a:ext cx="6750685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4195464" y="824092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E36580A-C104-2196-BFC7-A9C8EF967592}"/>
              </a:ext>
            </a:extLst>
          </p:cNvPr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E7256603-708E-B23A-701D-699C2AF10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6CAA7DC-8D56-3F7A-2686-049BF9DF2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0857288-8C1B-9D2B-52EA-994DF03D3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BF7B8FE-FC61-6411-7185-8CD1B0486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AC4E5-D71B-1A57-DCB9-95A4F98C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65" y="866716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75000"/>
                  </a:srgbClr>
                </a:solidFill>
                <a:effectLst/>
                <a:uLnTx/>
                <a:uFillTx/>
                <a:latin typeface="Verdana"/>
                <a:ea typeface="宋体" panose="02010600030101010101" pitchFamily="2" charset="-122"/>
                <a:cs typeface="+mn-cs"/>
              </a:rPr>
              <a:t>Training model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E00D5F-2C12-923C-4604-5E3F81844D35}"/>
              </a:ext>
            </a:extLst>
          </p:cNvPr>
          <p:cNvSpPr txBox="1"/>
          <p:nvPr/>
        </p:nvSpPr>
        <p:spPr>
          <a:xfrm>
            <a:off x="5731300" y="424535"/>
            <a:ext cx="4611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主函数（使用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train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evaluate</a:t>
            </a:r>
            <a:r>
              <a:rPr lang="zh-CN" altLang="en-US" sz="2000" dirty="0"/>
              <a:t>）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9D87421-AA69-DD77-D00B-EB1FE455D140}"/>
              </a:ext>
            </a:extLst>
          </p:cNvPr>
          <p:cNvSpPr/>
          <p:nvPr/>
        </p:nvSpPr>
        <p:spPr>
          <a:xfrm>
            <a:off x="1053212" y="1626350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载入已有权重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0A12623-0D6F-1D92-039F-3D604308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71" y="1329311"/>
            <a:ext cx="5998617" cy="4465707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68705D18-4DDF-F451-BEA6-D5B93E68968A}"/>
              </a:ext>
            </a:extLst>
          </p:cNvPr>
          <p:cNvSpPr/>
          <p:nvPr/>
        </p:nvSpPr>
        <p:spPr>
          <a:xfrm>
            <a:off x="1053212" y="3071572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传入超参数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6174C1B-67A6-5FD3-059B-CC6243C2798F}"/>
              </a:ext>
            </a:extLst>
          </p:cNvPr>
          <p:cNvSpPr/>
          <p:nvPr/>
        </p:nvSpPr>
        <p:spPr>
          <a:xfrm>
            <a:off x="1053212" y="4516794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载入上次训练的</a:t>
            </a:r>
            <a:r>
              <a:rPr lang="en-US" altLang="zh-CN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ACC</a:t>
            </a:r>
            <a:endParaRPr lang="zh-CN" altLang="en-US" sz="2000" dirty="0">
              <a:solidFill>
                <a:srgbClr val="A19574">
                  <a:lumMod val="50000"/>
                </a:srgbClr>
              </a:solidFill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F91D7B-DCD5-9484-3CCB-EBAF89CFE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933" y="343496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54275436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99034" y="1244777"/>
            <a:ext cx="6750685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4133319" y="961604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E36580A-C104-2196-BFC7-A9C8EF967592}"/>
              </a:ext>
            </a:extLst>
          </p:cNvPr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E7256603-708E-B23A-701D-699C2AF10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6CAA7DC-8D56-3F7A-2686-049BF9DF2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0857288-8C1B-9D2B-52EA-994DF03D3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BF7B8FE-FC61-6411-7185-8CD1B0486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AC4E5-D71B-1A57-DCB9-95A4F98C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65" y="866716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75000"/>
                  </a:srgbClr>
                </a:solidFill>
                <a:effectLst/>
                <a:uLnTx/>
                <a:uFillTx/>
                <a:latin typeface="Verdana"/>
                <a:ea typeface="宋体" panose="02010600030101010101" pitchFamily="2" charset="-122"/>
                <a:cs typeface="+mn-cs"/>
              </a:rPr>
              <a:t>Training model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E00D5F-2C12-923C-4604-5E3F81844D35}"/>
              </a:ext>
            </a:extLst>
          </p:cNvPr>
          <p:cNvSpPr txBox="1"/>
          <p:nvPr/>
        </p:nvSpPr>
        <p:spPr>
          <a:xfrm>
            <a:off x="5768783" y="531232"/>
            <a:ext cx="4611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主函数（使用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train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evaluate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9D87421-AA69-DD77-D00B-EB1FE455D140}"/>
              </a:ext>
            </a:extLst>
          </p:cNvPr>
          <p:cNvSpPr/>
          <p:nvPr/>
        </p:nvSpPr>
        <p:spPr>
          <a:xfrm>
            <a:off x="1042621" y="3214642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规范化显示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8448B8-B575-AD77-67AA-6F5A9A6F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1" y="1367191"/>
            <a:ext cx="6309907" cy="4368446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C5D8C695-5DF2-2DC0-94DF-A40D8320CFE0}"/>
              </a:ext>
            </a:extLst>
          </p:cNvPr>
          <p:cNvSpPr/>
          <p:nvPr/>
        </p:nvSpPr>
        <p:spPr>
          <a:xfrm>
            <a:off x="1042621" y="4705833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智能保存权重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A732089-FFF0-2AD5-01D2-4678E263F5FC}"/>
              </a:ext>
            </a:extLst>
          </p:cNvPr>
          <p:cNvSpPr/>
          <p:nvPr/>
        </p:nvSpPr>
        <p:spPr>
          <a:xfrm>
            <a:off x="1030592" y="1710240"/>
            <a:ext cx="3064412" cy="102980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训练与验证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1E3545-836D-C98C-8596-F9F1698E0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003" y="353612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2133812855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861289" y="1623707"/>
            <a:ext cx="6750685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443200" y="364271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24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C3986D">
                    <a:lumMod val="75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模型训练</a:t>
            </a: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3844031" y="716550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E36580A-C104-2196-BFC7-A9C8EF967592}"/>
              </a:ext>
            </a:extLst>
          </p:cNvPr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E7256603-708E-B23A-701D-699C2AF10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6CAA7DC-8D56-3F7A-2686-049BF9DF2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0857288-8C1B-9D2B-52EA-994DF03D3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BF7B8FE-FC61-6411-7185-8CD1B0486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AC4E5-D71B-1A57-DCB9-95A4F98C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65" y="866716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75000"/>
                  </a:srgbClr>
                </a:solidFill>
                <a:effectLst/>
                <a:uLnTx/>
                <a:uFillTx/>
                <a:latin typeface="Verdana"/>
                <a:ea typeface="宋体" panose="02010600030101010101" pitchFamily="2" charset="-122"/>
                <a:cs typeface="+mn-cs"/>
              </a:rPr>
              <a:t>Training model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62E496-C34D-F0D2-1E5E-69AEC978AC90}"/>
              </a:ext>
            </a:extLst>
          </p:cNvPr>
          <p:cNvSpPr txBox="1"/>
          <p:nvPr/>
        </p:nvSpPr>
        <p:spPr>
          <a:xfrm>
            <a:off x="6139655" y="317683"/>
            <a:ext cx="547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模型测试</a:t>
            </a:r>
            <a:r>
              <a:rPr lang="en-US" altLang="zh-CN" sz="2000" dirty="0"/>
              <a:t>(test)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B48F21-3BCC-8939-FB5F-62F8F2D0AAA2}"/>
              </a:ext>
            </a:extLst>
          </p:cNvPr>
          <p:cNvSpPr txBox="1"/>
          <p:nvPr/>
        </p:nvSpPr>
        <p:spPr>
          <a:xfrm>
            <a:off x="654525" y="1697232"/>
            <a:ext cx="395596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模型的测试是对其性能的最终评测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首先加载权重，然后利用已经封装好的函数</a:t>
            </a:r>
            <a:r>
              <a:rPr lang="en-US" altLang="zh-CN" dirty="0"/>
              <a:t>evaluate</a:t>
            </a:r>
            <a:r>
              <a:rPr lang="zh-CN" altLang="en-US" dirty="0"/>
              <a:t>进行评估，得到结果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113FAA-E0DD-5ABE-F423-86626FD2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32" y="1177939"/>
            <a:ext cx="6195597" cy="44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505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443200" y="364271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24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C3986D">
                    <a:lumMod val="75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模型训练</a:t>
            </a: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3844031" y="716550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E36580A-C104-2196-BFC7-A9C8EF967592}"/>
              </a:ext>
            </a:extLst>
          </p:cNvPr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E7256603-708E-B23A-701D-699C2AF10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6CAA7DC-8D56-3F7A-2686-049BF9DF2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0857288-8C1B-9D2B-52EA-994DF03D31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BF7B8FE-FC61-6411-7185-8CD1B0486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28AC4E5-D71B-1A57-DCB9-95A4F98C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65" y="866716"/>
            <a:ext cx="1703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75000"/>
                  </a:srgbClr>
                </a:solidFill>
                <a:effectLst/>
                <a:uLnTx/>
                <a:uFillTx/>
                <a:latin typeface="Verdana"/>
                <a:ea typeface="宋体" panose="02010600030101010101" pitchFamily="2" charset="-122"/>
                <a:cs typeface="+mn-cs"/>
              </a:rPr>
              <a:t>Training model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62E496-C34D-F0D2-1E5E-69AEC978AC90}"/>
              </a:ext>
            </a:extLst>
          </p:cNvPr>
          <p:cNvSpPr txBox="1"/>
          <p:nvPr/>
        </p:nvSpPr>
        <p:spPr>
          <a:xfrm>
            <a:off x="6169854" y="300916"/>
            <a:ext cx="547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模型</a:t>
            </a:r>
            <a:r>
              <a:rPr lang="en-US" altLang="zh-CN" sz="2000" b="1" dirty="0">
                <a:solidFill>
                  <a:prstClr val="black"/>
                </a:solidFill>
                <a:latin typeface="Verdana"/>
                <a:ea typeface="微软雅黑" panose="020B0503020204020204" pitchFamily="34" charset="-122"/>
              </a:rPr>
              <a:t>Resnet101</a:t>
            </a:r>
            <a:r>
              <a: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训练、测试结果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C7407-020D-5375-DF53-4E3A9BD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76" y="1552825"/>
            <a:ext cx="4824389" cy="39335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8BA778-A696-0714-AEF6-F771D8D9F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16" y="1557325"/>
            <a:ext cx="4977270" cy="9036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C63F4B-AB08-A944-50FD-35A64E602C66}"/>
              </a:ext>
            </a:extLst>
          </p:cNvPr>
          <p:cNvSpPr txBox="1"/>
          <p:nvPr/>
        </p:nvSpPr>
        <p:spPr>
          <a:xfrm>
            <a:off x="7143012" y="2934836"/>
            <a:ext cx="396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ea typeface="+mj-ea"/>
              </a:rPr>
              <a:t>无法令人满意！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088CD7-B381-DD43-CC23-1CE3D4C9DD1B}"/>
              </a:ext>
            </a:extLst>
          </p:cNvPr>
          <p:cNvSpPr txBox="1"/>
          <p:nvPr/>
        </p:nvSpPr>
        <p:spPr>
          <a:xfrm>
            <a:off x="7549004" y="4211510"/>
            <a:ext cx="2714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如何解决？</a:t>
            </a:r>
          </a:p>
        </p:txBody>
      </p:sp>
    </p:spTree>
    <p:extLst>
      <p:ext uri="{BB962C8B-B14F-4D97-AF65-F5344CB8AC3E}">
        <p14:creationId xmlns:p14="http://schemas.microsoft.com/office/powerpoint/2010/main" val="701292267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77640" y="190563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145827" y="2556558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问题分析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96000" y="3756887"/>
            <a:ext cx="4251485" cy="66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Problem analysis</a:t>
            </a:r>
          </a:p>
        </p:txBody>
      </p:sp>
      <p:sp>
        <p:nvSpPr>
          <p:cNvPr id="2" name="矩形 1"/>
          <p:cNvSpPr/>
          <p:nvPr/>
        </p:nvSpPr>
        <p:spPr>
          <a:xfrm>
            <a:off x="11206270" y="2272861"/>
            <a:ext cx="741781" cy="23122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49415" y="812556"/>
            <a:ext cx="19255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Problem analysis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476823" y="274398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问题分析</a:t>
            </a:r>
          </a:p>
        </p:txBody>
      </p:sp>
      <p:sp>
        <p:nvSpPr>
          <p:cNvPr id="12" name="椭圆 11"/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3" name="直接连接符 12"/>
          <p:cNvCxnSpPr/>
          <p:nvPr/>
        </p:nvCxnSpPr>
        <p:spPr>
          <a:xfrm>
            <a:off x="4196715" y="805180"/>
            <a:ext cx="799528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2"/>
          <p:cNvGrpSpPr>
            <a:grpSpLocks noChangeAspect="1"/>
          </p:cNvGrpSpPr>
          <p:nvPr/>
        </p:nvGrpSpPr>
        <p:grpSpPr bwMode="auto">
          <a:xfrm>
            <a:off x="686297" y="45144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625428" y="1870998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9" name="圆角矩形 38"/>
          <p:cNvSpPr/>
          <p:nvPr/>
        </p:nvSpPr>
        <p:spPr>
          <a:xfrm>
            <a:off x="4880827" y="1870997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圆角矩形 39"/>
          <p:cNvSpPr/>
          <p:nvPr/>
        </p:nvSpPr>
        <p:spPr>
          <a:xfrm>
            <a:off x="9131717" y="1836592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椭圆 40"/>
          <p:cNvSpPr/>
          <p:nvPr/>
        </p:nvSpPr>
        <p:spPr>
          <a:xfrm>
            <a:off x="1235920" y="2113582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 dirty="0">
              <a:latin typeface="+mj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541370" y="2149308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latin typeface="+mj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826653" y="2096683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latin typeface="+mj-lt"/>
            </a:endParaRPr>
          </a:p>
        </p:txBody>
      </p:sp>
      <p:sp>
        <p:nvSpPr>
          <p:cNvPr id="59" name="矩形 5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694851" y="3382190"/>
            <a:ext cx="24240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kern="100" dirty="0">
                <a:latin typeface="+mj-lt"/>
                <a:ea typeface="微软雅黑" charset="-122"/>
                <a:cs typeface="Times New Roman" panose="02020603050405020304" pitchFamily="18" charset="0"/>
              </a:rPr>
              <a:t>学习率</a:t>
            </a:r>
            <a:r>
              <a:rPr lang="en-US" altLang="zh-CN" sz="2000" b="1" kern="100" dirty="0">
                <a:latin typeface="+mj-lt"/>
                <a:ea typeface="微软雅黑" charset="-122"/>
                <a:cs typeface="Times New Roman" panose="02020603050405020304" pitchFamily="18" charset="0"/>
              </a:rPr>
              <a:t>(learning)</a:t>
            </a:r>
          </a:p>
        </p:txBody>
      </p:sp>
      <p:sp>
        <p:nvSpPr>
          <p:cNvPr id="62" name="矩形 6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4823421" y="3412968"/>
            <a:ext cx="27799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kern="100" dirty="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批大小</a:t>
            </a:r>
            <a:r>
              <a:rPr lang="en-US" altLang="zh-CN" sz="2000" b="1" kern="100" dirty="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100" dirty="0" err="1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batch_size</a:t>
            </a:r>
            <a:r>
              <a:rPr lang="en-US" altLang="zh-CN" sz="2000" b="1" kern="100" dirty="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5" name="矩形 64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9812387" y="3374485"/>
            <a:ext cx="12105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kern="100" dirty="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网络深度</a:t>
            </a:r>
            <a:endParaRPr lang="en-US" altLang="zh-CN" sz="2000" b="1" kern="100" dirty="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grpSp>
        <p:nvGrpSpPr>
          <p:cNvPr id="68" name="Group 69"/>
          <p:cNvGrpSpPr/>
          <p:nvPr/>
        </p:nvGrpSpPr>
        <p:grpSpPr>
          <a:xfrm>
            <a:off x="10135240" y="2422651"/>
            <a:ext cx="564877" cy="530116"/>
            <a:chOff x="10074275" y="1647825"/>
            <a:chExt cx="464344" cy="435769"/>
          </a:xfrm>
          <a:solidFill>
            <a:schemeClr val="accent1">
              <a:lumMod val="75000"/>
            </a:schemeClr>
          </a:solidFill>
        </p:grpSpPr>
        <p:sp>
          <p:nvSpPr>
            <p:cNvPr id="69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0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1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2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3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4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5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6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7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81" name="Group 38"/>
          <p:cNvGrpSpPr>
            <a:grpSpLocks noChangeAspect="1"/>
          </p:cNvGrpSpPr>
          <p:nvPr/>
        </p:nvGrpSpPr>
        <p:grpSpPr bwMode="auto">
          <a:xfrm>
            <a:off x="1534159" y="2371841"/>
            <a:ext cx="585573" cy="667869"/>
            <a:chOff x="1643" y="2607"/>
            <a:chExt cx="370" cy="42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2" name="Freeform 39"/>
            <p:cNvSpPr>
              <a:spLocks noEditPoints="1"/>
            </p:cNvSpPr>
            <p:nvPr/>
          </p:nvSpPr>
          <p:spPr bwMode="auto">
            <a:xfrm>
              <a:off x="1643" y="2607"/>
              <a:ext cx="370" cy="422"/>
            </a:xfrm>
            <a:custGeom>
              <a:avLst/>
              <a:gdLst>
                <a:gd name="T0" fmla="*/ 627 w 639"/>
                <a:gd name="T1" fmla="*/ 707 h 730"/>
                <a:gd name="T2" fmla="*/ 615 w 639"/>
                <a:gd name="T3" fmla="*/ 707 h 730"/>
                <a:gd name="T4" fmla="*/ 615 w 639"/>
                <a:gd name="T5" fmla="*/ 615 h 730"/>
                <a:gd name="T6" fmla="*/ 638 w 639"/>
                <a:gd name="T7" fmla="*/ 593 h 730"/>
                <a:gd name="T8" fmla="*/ 638 w 639"/>
                <a:gd name="T9" fmla="*/ 46 h 730"/>
                <a:gd name="T10" fmla="*/ 593 w 639"/>
                <a:gd name="T11" fmla="*/ 0 h 730"/>
                <a:gd name="T12" fmla="*/ 45 w 639"/>
                <a:gd name="T13" fmla="*/ 0 h 730"/>
                <a:gd name="T14" fmla="*/ 0 w 639"/>
                <a:gd name="T15" fmla="*/ 46 h 730"/>
                <a:gd name="T16" fmla="*/ 0 w 639"/>
                <a:gd name="T17" fmla="*/ 661 h 730"/>
                <a:gd name="T18" fmla="*/ 68 w 639"/>
                <a:gd name="T19" fmla="*/ 730 h 730"/>
                <a:gd name="T20" fmla="*/ 627 w 639"/>
                <a:gd name="T21" fmla="*/ 730 h 730"/>
                <a:gd name="T22" fmla="*/ 639 w 639"/>
                <a:gd name="T23" fmla="*/ 718 h 730"/>
                <a:gd name="T24" fmla="*/ 627 w 639"/>
                <a:gd name="T25" fmla="*/ 707 h 730"/>
                <a:gd name="T26" fmla="*/ 33 w 639"/>
                <a:gd name="T27" fmla="*/ 56 h 730"/>
                <a:gd name="T28" fmla="*/ 33 w 639"/>
                <a:gd name="T29" fmla="*/ 56 h 730"/>
                <a:gd name="T30" fmla="*/ 56 w 639"/>
                <a:gd name="T31" fmla="*/ 33 h 730"/>
                <a:gd name="T32" fmla="*/ 91 w 639"/>
                <a:gd name="T33" fmla="*/ 33 h 730"/>
                <a:gd name="T34" fmla="*/ 91 w 639"/>
                <a:gd name="T35" fmla="*/ 582 h 730"/>
                <a:gd name="T36" fmla="*/ 68 w 639"/>
                <a:gd name="T37" fmla="*/ 582 h 730"/>
                <a:gd name="T38" fmla="*/ 33 w 639"/>
                <a:gd name="T39" fmla="*/ 592 h 730"/>
                <a:gd name="T40" fmla="*/ 33 w 639"/>
                <a:gd name="T41" fmla="*/ 56 h 730"/>
                <a:gd name="T42" fmla="*/ 582 w 639"/>
                <a:gd name="T43" fmla="*/ 697 h 730"/>
                <a:gd name="T44" fmla="*/ 68 w 639"/>
                <a:gd name="T45" fmla="*/ 697 h 730"/>
                <a:gd name="T46" fmla="*/ 31 w 639"/>
                <a:gd name="T47" fmla="*/ 656 h 730"/>
                <a:gd name="T48" fmla="*/ 68 w 639"/>
                <a:gd name="T49" fmla="*/ 616 h 730"/>
                <a:gd name="T50" fmla="*/ 582 w 639"/>
                <a:gd name="T51" fmla="*/ 616 h 730"/>
                <a:gd name="T52" fmla="*/ 582 w 639"/>
                <a:gd name="T53" fmla="*/ 697 h 730"/>
                <a:gd name="T54" fmla="*/ 605 w 639"/>
                <a:gd name="T55" fmla="*/ 582 h 730"/>
                <a:gd name="T56" fmla="*/ 125 w 639"/>
                <a:gd name="T57" fmla="*/ 582 h 730"/>
                <a:gd name="T58" fmla="*/ 125 w 639"/>
                <a:gd name="T59" fmla="*/ 33 h 730"/>
                <a:gd name="T60" fmla="*/ 582 w 639"/>
                <a:gd name="T61" fmla="*/ 33 h 730"/>
                <a:gd name="T62" fmla="*/ 605 w 639"/>
                <a:gd name="T63" fmla="*/ 56 h 730"/>
                <a:gd name="T64" fmla="*/ 605 w 639"/>
                <a:gd name="T65" fmla="*/ 5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9" h="730">
                  <a:moveTo>
                    <a:pt x="627" y="707"/>
                  </a:moveTo>
                  <a:cubicBezTo>
                    <a:pt x="615" y="707"/>
                    <a:pt x="615" y="707"/>
                    <a:pt x="615" y="707"/>
                  </a:cubicBezTo>
                  <a:cubicBezTo>
                    <a:pt x="615" y="615"/>
                    <a:pt x="615" y="615"/>
                    <a:pt x="615" y="615"/>
                  </a:cubicBezTo>
                  <a:cubicBezTo>
                    <a:pt x="628" y="616"/>
                    <a:pt x="638" y="605"/>
                    <a:pt x="638" y="593"/>
                  </a:cubicBezTo>
                  <a:cubicBezTo>
                    <a:pt x="638" y="46"/>
                    <a:pt x="638" y="46"/>
                    <a:pt x="638" y="46"/>
                  </a:cubicBezTo>
                  <a:cubicBezTo>
                    <a:pt x="638" y="21"/>
                    <a:pt x="618" y="0"/>
                    <a:pt x="59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0" y="699"/>
                    <a:pt x="31" y="730"/>
                    <a:pt x="68" y="730"/>
                  </a:cubicBezTo>
                  <a:cubicBezTo>
                    <a:pt x="627" y="730"/>
                    <a:pt x="627" y="730"/>
                    <a:pt x="627" y="730"/>
                  </a:cubicBezTo>
                  <a:cubicBezTo>
                    <a:pt x="633" y="730"/>
                    <a:pt x="639" y="725"/>
                    <a:pt x="639" y="718"/>
                  </a:cubicBezTo>
                  <a:cubicBezTo>
                    <a:pt x="639" y="712"/>
                    <a:pt x="633" y="707"/>
                    <a:pt x="627" y="707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6"/>
                    <a:pt x="33" y="56"/>
                  </a:cubicBezTo>
                  <a:cubicBezTo>
                    <a:pt x="33" y="44"/>
                    <a:pt x="44" y="33"/>
                    <a:pt x="56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582"/>
                    <a:pt x="91" y="582"/>
                    <a:pt x="91" y="582"/>
                  </a:cubicBezTo>
                  <a:cubicBezTo>
                    <a:pt x="68" y="582"/>
                    <a:pt x="68" y="582"/>
                    <a:pt x="68" y="582"/>
                  </a:cubicBezTo>
                  <a:cubicBezTo>
                    <a:pt x="51" y="582"/>
                    <a:pt x="47" y="582"/>
                    <a:pt x="33" y="592"/>
                  </a:cubicBezTo>
                  <a:lnTo>
                    <a:pt x="33" y="56"/>
                  </a:lnTo>
                  <a:close/>
                  <a:moveTo>
                    <a:pt x="582" y="697"/>
                  </a:moveTo>
                  <a:cubicBezTo>
                    <a:pt x="68" y="697"/>
                    <a:pt x="68" y="697"/>
                    <a:pt x="68" y="697"/>
                  </a:cubicBezTo>
                  <a:cubicBezTo>
                    <a:pt x="43" y="697"/>
                    <a:pt x="31" y="681"/>
                    <a:pt x="31" y="656"/>
                  </a:cubicBezTo>
                  <a:cubicBezTo>
                    <a:pt x="31" y="631"/>
                    <a:pt x="43" y="616"/>
                    <a:pt x="68" y="616"/>
                  </a:cubicBezTo>
                  <a:cubicBezTo>
                    <a:pt x="582" y="616"/>
                    <a:pt x="582" y="616"/>
                    <a:pt x="582" y="616"/>
                  </a:cubicBezTo>
                  <a:lnTo>
                    <a:pt x="582" y="697"/>
                  </a:lnTo>
                  <a:close/>
                  <a:moveTo>
                    <a:pt x="605" y="582"/>
                  </a:moveTo>
                  <a:cubicBezTo>
                    <a:pt x="125" y="582"/>
                    <a:pt x="125" y="582"/>
                    <a:pt x="125" y="582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95" y="33"/>
                    <a:pt x="605" y="44"/>
                    <a:pt x="605" y="56"/>
                  </a:cubicBezTo>
                  <a:lnTo>
                    <a:pt x="605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3" name="Freeform 40"/>
            <p:cNvSpPr/>
            <p:nvPr/>
          </p:nvSpPr>
          <p:spPr bwMode="auto">
            <a:xfrm>
              <a:off x="1758" y="2775"/>
              <a:ext cx="139" cy="15"/>
            </a:xfrm>
            <a:custGeom>
              <a:avLst/>
              <a:gdLst>
                <a:gd name="T0" fmla="*/ 228 w 240"/>
                <a:gd name="T1" fmla="*/ 0 h 25"/>
                <a:gd name="T2" fmla="*/ 12 w 240"/>
                <a:gd name="T3" fmla="*/ 0 h 25"/>
                <a:gd name="T4" fmla="*/ 0 w 240"/>
                <a:gd name="T5" fmla="*/ 12 h 25"/>
                <a:gd name="T6" fmla="*/ 12 w 240"/>
                <a:gd name="T7" fmla="*/ 25 h 25"/>
                <a:gd name="T8" fmla="*/ 228 w 240"/>
                <a:gd name="T9" fmla="*/ 25 h 25"/>
                <a:gd name="T10" fmla="*/ 240 w 240"/>
                <a:gd name="T11" fmla="*/ 12 h 25"/>
                <a:gd name="T12" fmla="*/ 228 w 2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5">
                  <a:moveTo>
                    <a:pt x="2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34" y="25"/>
                    <a:pt x="240" y="20"/>
                    <a:pt x="240" y="12"/>
                  </a:cubicBezTo>
                  <a:cubicBezTo>
                    <a:pt x="240" y="5"/>
                    <a:pt x="234" y="0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4" name="Freeform 41"/>
            <p:cNvSpPr/>
            <p:nvPr/>
          </p:nvSpPr>
          <p:spPr bwMode="auto">
            <a:xfrm>
              <a:off x="1758" y="2735"/>
              <a:ext cx="185" cy="15"/>
            </a:xfrm>
            <a:custGeom>
              <a:avLst/>
              <a:gdLst>
                <a:gd name="T0" fmla="*/ 308 w 320"/>
                <a:gd name="T1" fmla="*/ 0 h 26"/>
                <a:gd name="T2" fmla="*/ 12 w 320"/>
                <a:gd name="T3" fmla="*/ 0 h 26"/>
                <a:gd name="T4" fmla="*/ 0 w 320"/>
                <a:gd name="T5" fmla="*/ 13 h 26"/>
                <a:gd name="T6" fmla="*/ 12 w 320"/>
                <a:gd name="T7" fmla="*/ 26 h 26"/>
                <a:gd name="T8" fmla="*/ 308 w 320"/>
                <a:gd name="T9" fmla="*/ 26 h 26"/>
                <a:gd name="T10" fmla="*/ 320 w 320"/>
                <a:gd name="T11" fmla="*/ 13 h 26"/>
                <a:gd name="T12" fmla="*/ 308 w 32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26">
                  <a:moveTo>
                    <a:pt x="3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14" y="26"/>
                    <a:pt x="320" y="20"/>
                    <a:pt x="320" y="13"/>
                  </a:cubicBezTo>
                  <a:cubicBezTo>
                    <a:pt x="320" y="6"/>
                    <a:pt x="314" y="0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5" name="Freeform 42"/>
            <p:cNvSpPr/>
            <p:nvPr/>
          </p:nvSpPr>
          <p:spPr bwMode="auto">
            <a:xfrm>
              <a:off x="1758" y="2696"/>
              <a:ext cx="93" cy="14"/>
            </a:xfrm>
            <a:custGeom>
              <a:avLst/>
              <a:gdLst>
                <a:gd name="T0" fmla="*/ 12 w 160"/>
                <a:gd name="T1" fmla="*/ 25 h 25"/>
                <a:gd name="T2" fmla="*/ 148 w 160"/>
                <a:gd name="T3" fmla="*/ 25 h 25"/>
                <a:gd name="T4" fmla="*/ 160 w 160"/>
                <a:gd name="T5" fmla="*/ 13 h 25"/>
                <a:gd name="T6" fmla="*/ 148 w 160"/>
                <a:gd name="T7" fmla="*/ 0 h 25"/>
                <a:gd name="T8" fmla="*/ 12 w 160"/>
                <a:gd name="T9" fmla="*/ 0 h 25"/>
                <a:gd name="T10" fmla="*/ 0 w 160"/>
                <a:gd name="T11" fmla="*/ 13 h 25"/>
                <a:gd name="T12" fmla="*/ 12 w 160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5">
                  <a:moveTo>
                    <a:pt x="12" y="25"/>
                  </a:moveTo>
                  <a:cubicBezTo>
                    <a:pt x="148" y="25"/>
                    <a:pt x="148" y="25"/>
                    <a:pt x="148" y="25"/>
                  </a:cubicBezTo>
                  <a:cubicBezTo>
                    <a:pt x="155" y="25"/>
                    <a:pt x="160" y="19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86" name="Group 15"/>
          <p:cNvGrpSpPr>
            <a:grpSpLocks noChangeAspect="1"/>
          </p:cNvGrpSpPr>
          <p:nvPr/>
        </p:nvGrpSpPr>
        <p:grpSpPr bwMode="auto">
          <a:xfrm>
            <a:off x="5743998" y="2458821"/>
            <a:ext cx="704003" cy="704003"/>
            <a:chOff x="3279" y="3379"/>
            <a:chExt cx="563" cy="563"/>
          </a:xfrm>
          <a:solidFill>
            <a:schemeClr val="accent3">
              <a:lumMod val="75000"/>
            </a:schemeClr>
          </a:solidFill>
        </p:grpSpPr>
        <p:sp>
          <p:nvSpPr>
            <p:cNvPr id="87" name="Freeform 16"/>
            <p:cNvSpPr>
              <a:spLocks noEditPoints="1"/>
            </p:cNvSpPr>
            <p:nvPr/>
          </p:nvSpPr>
          <p:spPr bwMode="auto">
            <a:xfrm>
              <a:off x="3279" y="3451"/>
              <a:ext cx="563" cy="491"/>
            </a:xfrm>
            <a:custGeom>
              <a:avLst/>
              <a:gdLst>
                <a:gd name="T0" fmla="*/ 346 w 692"/>
                <a:gd name="T1" fmla="*/ 73 h 604"/>
                <a:gd name="T2" fmla="*/ 0 w 692"/>
                <a:gd name="T3" fmla="*/ 11 h 604"/>
                <a:gd name="T4" fmla="*/ 37 w 692"/>
                <a:gd name="T5" fmla="*/ 517 h 604"/>
                <a:gd name="T6" fmla="*/ 346 w 692"/>
                <a:gd name="T7" fmla="*/ 604 h 604"/>
                <a:gd name="T8" fmla="*/ 642 w 692"/>
                <a:gd name="T9" fmla="*/ 517 h 604"/>
                <a:gd name="T10" fmla="*/ 692 w 692"/>
                <a:gd name="T11" fmla="*/ 11 h 604"/>
                <a:gd name="T12" fmla="*/ 346 w 692"/>
                <a:gd name="T13" fmla="*/ 73 h 604"/>
                <a:gd name="T14" fmla="*/ 321 w 692"/>
                <a:gd name="T15" fmla="*/ 542 h 604"/>
                <a:gd name="T16" fmla="*/ 74 w 692"/>
                <a:gd name="T17" fmla="*/ 480 h 604"/>
                <a:gd name="T18" fmla="*/ 49 w 692"/>
                <a:gd name="T19" fmla="*/ 48 h 604"/>
                <a:gd name="T20" fmla="*/ 321 w 692"/>
                <a:gd name="T21" fmla="*/ 122 h 604"/>
                <a:gd name="T22" fmla="*/ 321 w 692"/>
                <a:gd name="T23" fmla="*/ 542 h 604"/>
                <a:gd name="T24" fmla="*/ 618 w 692"/>
                <a:gd name="T25" fmla="*/ 480 h 604"/>
                <a:gd name="T26" fmla="*/ 370 w 692"/>
                <a:gd name="T27" fmla="*/ 542 h 604"/>
                <a:gd name="T28" fmla="*/ 370 w 692"/>
                <a:gd name="T29" fmla="*/ 122 h 604"/>
                <a:gd name="T30" fmla="*/ 655 w 692"/>
                <a:gd name="T31" fmla="*/ 48 h 604"/>
                <a:gd name="T32" fmla="*/ 618 w 692"/>
                <a:gd name="T33" fmla="*/ 48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2" h="604">
                  <a:moveTo>
                    <a:pt x="346" y="73"/>
                  </a:moveTo>
                  <a:cubicBezTo>
                    <a:pt x="346" y="73"/>
                    <a:pt x="190" y="0"/>
                    <a:pt x="0" y="11"/>
                  </a:cubicBezTo>
                  <a:cubicBezTo>
                    <a:pt x="37" y="517"/>
                    <a:pt x="37" y="517"/>
                    <a:pt x="37" y="517"/>
                  </a:cubicBezTo>
                  <a:cubicBezTo>
                    <a:pt x="37" y="517"/>
                    <a:pt x="178" y="503"/>
                    <a:pt x="346" y="604"/>
                  </a:cubicBezTo>
                  <a:cubicBezTo>
                    <a:pt x="346" y="604"/>
                    <a:pt x="494" y="507"/>
                    <a:pt x="642" y="517"/>
                  </a:cubicBezTo>
                  <a:cubicBezTo>
                    <a:pt x="692" y="11"/>
                    <a:pt x="692" y="11"/>
                    <a:pt x="692" y="11"/>
                  </a:cubicBezTo>
                  <a:cubicBezTo>
                    <a:pt x="692" y="11"/>
                    <a:pt x="552" y="0"/>
                    <a:pt x="346" y="73"/>
                  </a:cubicBezTo>
                  <a:close/>
                  <a:moveTo>
                    <a:pt x="321" y="542"/>
                  </a:moveTo>
                  <a:cubicBezTo>
                    <a:pt x="205" y="479"/>
                    <a:pt x="74" y="480"/>
                    <a:pt x="74" y="48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183" y="41"/>
                    <a:pt x="321" y="122"/>
                    <a:pt x="321" y="122"/>
                  </a:cubicBezTo>
                  <a:lnTo>
                    <a:pt x="321" y="542"/>
                  </a:lnTo>
                  <a:close/>
                  <a:moveTo>
                    <a:pt x="618" y="480"/>
                  </a:moveTo>
                  <a:cubicBezTo>
                    <a:pt x="501" y="468"/>
                    <a:pt x="370" y="542"/>
                    <a:pt x="370" y="542"/>
                  </a:cubicBezTo>
                  <a:cubicBezTo>
                    <a:pt x="370" y="122"/>
                    <a:pt x="370" y="122"/>
                    <a:pt x="370" y="122"/>
                  </a:cubicBezTo>
                  <a:cubicBezTo>
                    <a:pt x="506" y="44"/>
                    <a:pt x="655" y="48"/>
                    <a:pt x="655" y="48"/>
                  </a:cubicBezTo>
                  <a:lnTo>
                    <a:pt x="618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3319" y="3419"/>
              <a:ext cx="171" cy="71"/>
            </a:xfrm>
            <a:custGeom>
              <a:avLst/>
              <a:gdLst>
                <a:gd name="T0" fmla="*/ 0 w 210"/>
                <a:gd name="T1" fmla="*/ 0 h 87"/>
                <a:gd name="T2" fmla="*/ 0 w 210"/>
                <a:gd name="T3" fmla="*/ 25 h 87"/>
                <a:gd name="T4" fmla="*/ 148 w 210"/>
                <a:gd name="T5" fmla="*/ 62 h 87"/>
                <a:gd name="T6" fmla="*/ 210 w 210"/>
                <a:gd name="T7" fmla="*/ 87 h 87"/>
                <a:gd name="T8" fmla="*/ 0 w 21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7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24" y="44"/>
                    <a:pt x="148" y="62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175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3339" y="3379"/>
              <a:ext cx="211" cy="121"/>
            </a:xfrm>
            <a:custGeom>
              <a:avLst/>
              <a:gdLst>
                <a:gd name="T0" fmla="*/ 0 w 259"/>
                <a:gd name="T1" fmla="*/ 0 h 148"/>
                <a:gd name="T2" fmla="*/ 12 w 259"/>
                <a:gd name="T3" fmla="*/ 37 h 148"/>
                <a:gd name="T4" fmla="*/ 222 w 259"/>
                <a:gd name="T5" fmla="*/ 148 h 148"/>
                <a:gd name="T6" fmla="*/ 259 w 259"/>
                <a:gd name="T7" fmla="*/ 148 h 148"/>
                <a:gd name="T8" fmla="*/ 0 w 259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8">
                  <a:moveTo>
                    <a:pt x="0" y="0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79" y="63"/>
                    <a:pt x="222" y="148"/>
                  </a:cubicBezTo>
                  <a:cubicBezTo>
                    <a:pt x="259" y="148"/>
                    <a:pt x="259" y="148"/>
                    <a:pt x="259" y="148"/>
                  </a:cubicBezTo>
                  <a:cubicBezTo>
                    <a:pt x="259" y="148"/>
                    <a:pt x="161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3631" y="3419"/>
              <a:ext cx="171" cy="71"/>
            </a:xfrm>
            <a:custGeom>
              <a:avLst/>
              <a:gdLst>
                <a:gd name="T0" fmla="*/ 0 w 210"/>
                <a:gd name="T1" fmla="*/ 87 h 87"/>
                <a:gd name="T2" fmla="*/ 62 w 210"/>
                <a:gd name="T3" fmla="*/ 62 h 87"/>
                <a:gd name="T4" fmla="*/ 210 w 210"/>
                <a:gd name="T5" fmla="*/ 25 h 87"/>
                <a:gd name="T6" fmla="*/ 210 w 210"/>
                <a:gd name="T7" fmla="*/ 0 h 87"/>
                <a:gd name="T8" fmla="*/ 0 w 210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7">
                  <a:moveTo>
                    <a:pt x="0" y="87"/>
                  </a:moveTo>
                  <a:cubicBezTo>
                    <a:pt x="62" y="62"/>
                    <a:pt x="62" y="62"/>
                    <a:pt x="62" y="62"/>
                  </a:cubicBezTo>
                  <a:cubicBezTo>
                    <a:pt x="87" y="44"/>
                    <a:pt x="210" y="25"/>
                    <a:pt x="210" y="2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36" y="7"/>
                    <a:pt x="0" y="87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3570" y="3379"/>
              <a:ext cx="212" cy="121"/>
            </a:xfrm>
            <a:custGeom>
              <a:avLst/>
              <a:gdLst>
                <a:gd name="T0" fmla="*/ 0 w 260"/>
                <a:gd name="T1" fmla="*/ 148 h 148"/>
                <a:gd name="T2" fmla="*/ 37 w 260"/>
                <a:gd name="T3" fmla="*/ 148 h 148"/>
                <a:gd name="T4" fmla="*/ 247 w 260"/>
                <a:gd name="T5" fmla="*/ 37 h 148"/>
                <a:gd name="T6" fmla="*/ 260 w 260"/>
                <a:gd name="T7" fmla="*/ 0 h 148"/>
                <a:gd name="T8" fmla="*/ 0 w 260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48">
                  <a:moveTo>
                    <a:pt x="0" y="148"/>
                  </a:moveTo>
                  <a:cubicBezTo>
                    <a:pt x="37" y="148"/>
                    <a:pt x="37" y="148"/>
                    <a:pt x="37" y="148"/>
                  </a:cubicBezTo>
                  <a:cubicBezTo>
                    <a:pt x="80" y="63"/>
                    <a:pt x="247" y="37"/>
                    <a:pt x="247" y="37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99" y="5"/>
                    <a:pt x="0" y="148"/>
                    <a:pt x="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6" name="矩形 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5037663" y="3970054"/>
            <a:ext cx="2292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过小：每次计算的梯度不稳定，引起训练的震荡比较大，很难收敛</a:t>
            </a:r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9306560" y="3844925"/>
            <a:ext cx="22929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深层网络带来的梯度不稳定，网络退化的问题始终都是存在的，可以缓解，没法消除。这就有可能出现网络加深，性能反而开始下降。</a:t>
            </a:r>
            <a:endParaRPr lang="zh-CN" altLang="en-US" sz="1600" dirty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2EC85-7992-816A-75EE-99339DBA1B0C}"/>
              </a:ext>
            </a:extLst>
          </p:cNvPr>
          <p:cNvSpPr txBox="1"/>
          <p:nvPr/>
        </p:nvSpPr>
        <p:spPr>
          <a:xfrm>
            <a:off x="5406472" y="302879"/>
            <a:ext cx="217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</a:rPr>
              <a:t>过拟合的出现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FE2C6-BBC5-CD27-87DD-0A296F9714A6}"/>
              </a:ext>
            </a:extLst>
          </p:cNvPr>
          <p:cNvSpPr txBox="1"/>
          <p:nvPr/>
        </p:nvSpPr>
        <p:spPr>
          <a:xfrm>
            <a:off x="870975" y="3889644"/>
            <a:ext cx="2071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学习率设置太大会造成网络不能收敛，在最优值附近徘徊，也就是说直接跳过最低的地方跳到对称轴另一边，从而忽视了找到最优值的位置。</a:t>
            </a:r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4" name="Group 12"/>
          <p:cNvGrpSpPr>
            <a:grpSpLocks noChangeAspect="1"/>
          </p:cNvGrpSpPr>
          <p:nvPr/>
        </p:nvGrpSpPr>
        <p:grpSpPr bwMode="auto">
          <a:xfrm>
            <a:off x="686297" y="45144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3783330" y="805076"/>
            <a:ext cx="799528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4A159-113D-E8B7-2354-761F5E27A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415" y="812556"/>
            <a:ext cx="19255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Problem analysis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71406E-8B79-7555-5367-849E376D0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823" y="274398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问题分析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FF2A05-34B2-FFFD-687C-BF97FF618C04}"/>
              </a:ext>
            </a:extLst>
          </p:cNvPr>
          <p:cNvSpPr txBox="1"/>
          <p:nvPr/>
        </p:nvSpPr>
        <p:spPr>
          <a:xfrm>
            <a:off x="5406472" y="302879"/>
            <a:ext cx="217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</a:rPr>
              <a:t>过拟合的出现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0D4638-AF8B-A16D-705D-59B6DFD577BF}"/>
              </a:ext>
            </a:extLst>
          </p:cNvPr>
          <p:cNvSpPr txBox="1"/>
          <p:nvPr/>
        </p:nvSpPr>
        <p:spPr>
          <a:xfrm>
            <a:off x="3838038" y="996833"/>
            <a:ext cx="470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因此，我将使用</a:t>
            </a:r>
            <a:r>
              <a:rPr lang="en-US" altLang="zh-CN" dirty="0"/>
              <a:t>Resnet50</a:t>
            </a:r>
            <a:r>
              <a:rPr lang="zh-CN" altLang="en-US" dirty="0"/>
              <a:t>代替</a:t>
            </a:r>
            <a:r>
              <a:rPr lang="en-US" altLang="zh-CN" dirty="0"/>
              <a:t>Resnet101</a:t>
            </a:r>
            <a:r>
              <a:rPr lang="zh-CN" altLang="en-US" dirty="0"/>
              <a:t>进行训练，同时也开始训练</a:t>
            </a:r>
            <a:r>
              <a:rPr lang="en-US" altLang="zh-CN" dirty="0" err="1"/>
              <a:t>Convmixer</a:t>
            </a:r>
            <a:r>
              <a:rPr lang="zh-CN" altLang="en-US" dirty="0"/>
              <a:t>进行对比，选出比较好的模型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10B00A-3BD1-8743-30F8-4F89632D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2615151"/>
            <a:ext cx="5116195" cy="3335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4A02FA-D30A-5E1A-EB45-A0593916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6841"/>
            <a:ext cx="5026025" cy="33350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5A97758-FA4C-D3ED-9753-6FB1029AB1D3}"/>
              </a:ext>
            </a:extLst>
          </p:cNvPr>
          <p:cNvSpPr txBox="1"/>
          <p:nvPr/>
        </p:nvSpPr>
        <p:spPr>
          <a:xfrm>
            <a:off x="2340709" y="2084396"/>
            <a:ext cx="2423604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Resnet50</a:t>
            </a:r>
            <a:endParaRPr lang="zh-CN" altLang="en-US" sz="2665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4DE95C-5432-D9CF-CAD6-34A1561BA428}"/>
              </a:ext>
            </a:extLst>
          </p:cNvPr>
          <p:cNvSpPr txBox="1"/>
          <p:nvPr/>
        </p:nvSpPr>
        <p:spPr>
          <a:xfrm>
            <a:off x="7471252" y="2111919"/>
            <a:ext cx="2601157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Convmixer</a:t>
            </a:r>
            <a:endParaRPr lang="zh-CN" altLang="en-US" sz="2665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374B2C-FB9B-9121-04B3-918DB1A3806F}"/>
              </a:ext>
            </a:extLst>
          </p:cNvPr>
          <p:cNvSpPr txBox="1"/>
          <p:nvPr/>
        </p:nvSpPr>
        <p:spPr>
          <a:xfrm>
            <a:off x="1667486" y="6142714"/>
            <a:ext cx="242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  <a:ea typeface="+mj-ea"/>
              </a:rPr>
              <a:t>(</a:t>
            </a:r>
            <a:r>
              <a:rPr lang="zh-CN" altLang="en-US" sz="2400" dirty="0">
                <a:latin typeface="+mj-lt"/>
                <a:ea typeface="+mj-ea"/>
              </a:rPr>
              <a:t>部分训练截图</a:t>
            </a:r>
            <a:r>
              <a:rPr lang="en-US" altLang="zh-CN" sz="2400" dirty="0">
                <a:latin typeface="+mj-lt"/>
                <a:ea typeface="+mj-ea"/>
              </a:rPr>
              <a:t>)</a:t>
            </a:r>
            <a:endParaRPr lang="zh-CN" altLang="en-US" sz="2400" dirty="0">
              <a:latin typeface="+mj-lt"/>
              <a:ea typeface="+mj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400550" cy="6858000"/>
          </a:xfrm>
          <a:prstGeom prst="rect">
            <a:avLst/>
          </a:prstGeom>
          <a:blipFill rotWithShape="1">
            <a:blip r:embed="rId3"/>
            <a:stretch>
              <a:fillRect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-635" y="1857375"/>
            <a:ext cx="4401185" cy="293243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 bwMode="auto">
          <a:xfrm>
            <a:off x="892702" y="2390365"/>
            <a:ext cx="254889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8000" b="1" kern="1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987000" y="3618339"/>
            <a:ext cx="23495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kern="100" dirty="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CONTENTS</a:t>
            </a:r>
            <a:endParaRPr lang="zh-CN" altLang="en-US" sz="3200" kern="100" dirty="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593737" y="397675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>
                <a:latin typeface="+mj-lt"/>
              </a:rPr>
              <a:t>1</a:t>
            </a:r>
            <a:endParaRPr lang="zh-CN" altLang="en-US" sz="3735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90261" y="4949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网络选择</a:t>
            </a:r>
          </a:p>
        </p:txBody>
      </p:sp>
      <p:sp>
        <p:nvSpPr>
          <p:cNvPr id="19" name="椭圆 18"/>
          <p:cNvSpPr/>
          <p:nvPr/>
        </p:nvSpPr>
        <p:spPr>
          <a:xfrm>
            <a:off x="5636906" y="2903176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>
                <a:latin typeface="+mj-lt"/>
              </a:rPr>
              <a:t>3</a:t>
            </a:r>
            <a:endParaRPr lang="zh-CN" altLang="en-US" sz="3735" dirty="0"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90259" y="303163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模型训练、验证和测试</a:t>
            </a:r>
          </a:p>
        </p:txBody>
      </p:sp>
      <p:sp>
        <p:nvSpPr>
          <p:cNvPr id="21" name="椭圆 20"/>
          <p:cNvSpPr/>
          <p:nvPr/>
        </p:nvSpPr>
        <p:spPr>
          <a:xfrm>
            <a:off x="5654001" y="4201904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>
                <a:latin typeface="+mj-lt"/>
              </a:rPr>
              <a:t>4</a:t>
            </a:r>
            <a:endParaRPr lang="zh-CN" altLang="en-US" sz="3735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32617" y="43203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问题分析</a:t>
            </a:r>
          </a:p>
        </p:txBody>
      </p:sp>
      <p:sp>
        <p:nvSpPr>
          <p:cNvPr id="23" name="椭圆 22"/>
          <p:cNvSpPr/>
          <p:nvPr/>
        </p:nvSpPr>
        <p:spPr>
          <a:xfrm>
            <a:off x="5636906" y="5511831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>
                <a:latin typeface="+mj-lt"/>
              </a:rPr>
              <a:t>5</a:t>
            </a:r>
            <a:endParaRPr lang="zh-CN" altLang="en-US" sz="3735" dirty="0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90260" y="56090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优化方案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158151" y="4263995"/>
            <a:ext cx="2802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C11F2-3856-D1C4-5968-F89141766CF6}"/>
              </a:ext>
            </a:extLst>
          </p:cNvPr>
          <p:cNvSpPr txBox="1"/>
          <p:nvPr/>
        </p:nvSpPr>
        <p:spPr>
          <a:xfrm>
            <a:off x="6690259" y="180485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数据处理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A2C9251-7047-14D3-25FD-EF3A77B705F0}"/>
              </a:ext>
            </a:extLst>
          </p:cNvPr>
          <p:cNvSpPr/>
          <p:nvPr/>
        </p:nvSpPr>
        <p:spPr>
          <a:xfrm>
            <a:off x="5627502" y="1680283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>
                <a:latin typeface="+mj-lt"/>
              </a:rPr>
              <a:t>2</a:t>
            </a:r>
            <a:endParaRPr lang="zh-CN" altLang="en-US" sz="3735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95880" y="1905635"/>
            <a:ext cx="959612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038160" y="254924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优化方案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21034" y="3749570"/>
            <a:ext cx="2312236" cy="66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Optimize</a:t>
            </a:r>
          </a:p>
        </p:txBody>
      </p:sp>
      <p:sp>
        <p:nvSpPr>
          <p:cNvPr id="2" name="矩形 1"/>
          <p:cNvSpPr/>
          <p:nvPr/>
        </p:nvSpPr>
        <p:spPr>
          <a:xfrm>
            <a:off x="11206270" y="2272861"/>
            <a:ext cx="741781" cy="2312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0"/>
          <p:cNvSpPr/>
          <p:nvPr/>
        </p:nvSpPr>
        <p:spPr bwMode="auto">
          <a:xfrm>
            <a:off x="6588351" y="1831696"/>
            <a:ext cx="593689" cy="6649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Freeform 10"/>
          <p:cNvSpPr/>
          <p:nvPr/>
        </p:nvSpPr>
        <p:spPr bwMode="auto">
          <a:xfrm>
            <a:off x="6588351" y="3173872"/>
            <a:ext cx="593689" cy="6649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6588351" y="4588801"/>
            <a:ext cx="593689" cy="6649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94741" y="2233600"/>
            <a:ext cx="4770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将</a:t>
            </a:r>
            <a:r>
              <a:rPr lang="en-US" altLang="zh-CN" sz="1400" dirty="0" err="1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Batch_size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从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16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更改为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64(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服务器可接受的范围内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)</a:t>
            </a:r>
            <a:endParaRPr lang="zh-CN" altLang="en-US" sz="1400" dirty="0">
              <a:solidFill>
                <a:srgbClr val="3E332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82041" y="1909355"/>
            <a:ext cx="169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Batch_size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更换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82040" y="3565661"/>
            <a:ext cx="4770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当</a:t>
            </a:r>
            <a:r>
              <a:rPr lang="en-US" altLang="zh-CN" sz="1400" dirty="0" err="1">
                <a:solidFill>
                  <a:schemeClr val="accent5">
                    <a:lumMod val="50000"/>
                  </a:schemeClr>
                </a:solidFill>
              </a:rPr>
              <a:t>train_acc</a:t>
            </a: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达到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</a:rPr>
              <a:t>0.80</a:t>
            </a: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时，学习率从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</a:rPr>
              <a:t>0.001</a:t>
            </a: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降到</a:t>
            </a:r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</a:rPr>
              <a:t>0.0003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182040" y="322871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学习率衰减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82038" y="5079435"/>
            <a:ext cx="4927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Resnet50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已经比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Resnet101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要简单，无需调整</a:t>
            </a:r>
            <a:endParaRPr lang="en-US" altLang="zh-CN" sz="1400" dirty="0">
              <a:solidFill>
                <a:srgbClr val="3E3321"/>
              </a:solidFill>
              <a:latin typeface="微软雅黑" charset="0"/>
              <a:ea typeface="微软雅黑" charset="0"/>
              <a:sym typeface="+mn-lt"/>
            </a:endParaRPr>
          </a:p>
          <a:p>
            <a:pPr algn="l" defTabSz="912495">
              <a:defRPr/>
            </a:pPr>
            <a:r>
              <a:rPr lang="en-US" altLang="zh-CN" sz="1400" dirty="0" err="1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Convmixer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将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dim(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维度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)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设置成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512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，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depth(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深度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)</a:t>
            </a:r>
            <a:r>
              <a:rPr lang="zh-CN" altLang="en-US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设置成</a:t>
            </a:r>
            <a:r>
              <a:rPr lang="en-US" altLang="zh-CN" sz="1400" dirty="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10</a:t>
            </a:r>
            <a:endParaRPr lang="en-US" altLang="zh-CN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82040" y="470164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减小网络深度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54" name="组合 53"/>
          <p:cNvGrpSpPr/>
          <p:nvPr/>
        </p:nvGrpSpPr>
        <p:grpSpPr>
          <a:xfrm rot="18900000">
            <a:off x="6731156" y="3389123"/>
            <a:ext cx="308079" cy="309441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55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6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7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8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9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60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55479" y="2074232"/>
            <a:ext cx="261359" cy="261359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4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65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66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</p:grpSp>
      <p:sp>
        <p:nvSpPr>
          <p:cNvPr id="67" name="Freeform 871"/>
          <p:cNvSpPr>
            <a:spLocks noEditPoints="1"/>
          </p:cNvSpPr>
          <p:nvPr/>
        </p:nvSpPr>
        <p:spPr bwMode="auto">
          <a:xfrm>
            <a:off x="6743193" y="4734871"/>
            <a:ext cx="284003" cy="372836"/>
          </a:xfrm>
          <a:custGeom>
            <a:avLst/>
            <a:gdLst>
              <a:gd name="T0" fmla="*/ 79 w 218"/>
              <a:gd name="T1" fmla="*/ 0 h 286"/>
              <a:gd name="T2" fmla="*/ 36 w 218"/>
              <a:gd name="T3" fmla="*/ 30 h 286"/>
              <a:gd name="T4" fmla="*/ 56 w 218"/>
              <a:gd name="T5" fmla="*/ 77 h 286"/>
              <a:gd name="T6" fmla="*/ 81 w 218"/>
              <a:gd name="T7" fmla="*/ 120 h 286"/>
              <a:gd name="T8" fmla="*/ 96 w 218"/>
              <a:gd name="T9" fmla="*/ 149 h 286"/>
              <a:gd name="T10" fmla="*/ 137 w 218"/>
              <a:gd name="T11" fmla="*/ 87 h 286"/>
              <a:gd name="T12" fmla="*/ 89 w 218"/>
              <a:gd name="T13" fmla="*/ 23 h 286"/>
              <a:gd name="T14" fmla="*/ 61 w 218"/>
              <a:gd name="T15" fmla="*/ 51 h 286"/>
              <a:gd name="T16" fmla="*/ 119 w 218"/>
              <a:gd name="T17" fmla="*/ 92 h 286"/>
              <a:gd name="T18" fmla="*/ 84 w 218"/>
              <a:gd name="T19" fmla="*/ 92 h 286"/>
              <a:gd name="T20" fmla="*/ 66 w 218"/>
              <a:gd name="T21" fmla="*/ 61 h 286"/>
              <a:gd name="T22" fmla="*/ 67 w 218"/>
              <a:gd name="T23" fmla="*/ 74 h 286"/>
              <a:gd name="T24" fmla="*/ 67 w 218"/>
              <a:gd name="T25" fmla="*/ 74 h 286"/>
              <a:gd name="T26" fmla="*/ 124 w 218"/>
              <a:gd name="T27" fmla="*/ 100 h 286"/>
              <a:gd name="T28" fmla="*/ 108 w 218"/>
              <a:gd name="T29" fmla="*/ 133 h 286"/>
              <a:gd name="T30" fmla="*/ 10 w 218"/>
              <a:gd name="T31" fmla="*/ 178 h 286"/>
              <a:gd name="T32" fmla="*/ 58 w 218"/>
              <a:gd name="T33" fmla="*/ 96 h 286"/>
              <a:gd name="T34" fmla="*/ 55 w 218"/>
              <a:gd name="T35" fmla="*/ 183 h 286"/>
              <a:gd name="T36" fmla="*/ 99 w 218"/>
              <a:gd name="T37" fmla="*/ 240 h 286"/>
              <a:gd name="T38" fmla="*/ 131 w 218"/>
              <a:gd name="T39" fmla="*/ 204 h 286"/>
              <a:gd name="T40" fmla="*/ 118 w 218"/>
              <a:gd name="T41" fmla="*/ 191 h 286"/>
              <a:gd name="T42" fmla="*/ 215 w 218"/>
              <a:gd name="T43" fmla="*/ 202 h 286"/>
              <a:gd name="T44" fmla="*/ 164 w 218"/>
              <a:gd name="T45" fmla="*/ 231 h 286"/>
              <a:gd name="T46" fmla="*/ 210 w 218"/>
              <a:gd name="T47" fmla="*/ 272 h 286"/>
              <a:gd name="T48" fmla="*/ 3 w 218"/>
              <a:gd name="T49" fmla="*/ 284 h 286"/>
              <a:gd name="T50" fmla="*/ 70 w 218"/>
              <a:gd name="T51" fmla="*/ 272 h 286"/>
              <a:gd name="T52" fmla="*/ 6 w 218"/>
              <a:gd name="T53" fmla="*/ 209 h 286"/>
              <a:gd name="T54" fmla="*/ 23 w 218"/>
              <a:gd name="T55" fmla="*/ 185 h 286"/>
              <a:gd name="T56" fmla="*/ 23 w 218"/>
              <a:gd name="T57" fmla="*/ 185 h 286"/>
              <a:gd name="T58" fmla="*/ 157 w 218"/>
              <a:gd name="T59" fmla="*/ 216 h 286"/>
              <a:gd name="T60" fmla="*/ 143 w 218"/>
              <a:gd name="T61" fmla="*/ 204 h 286"/>
              <a:gd name="T62" fmla="*/ 149 w 218"/>
              <a:gd name="T63" fmla="*/ 128 h 286"/>
              <a:gd name="T64" fmla="*/ 148 w 218"/>
              <a:gd name="T65" fmla="*/ 149 h 286"/>
              <a:gd name="T66" fmla="*/ 135 w 218"/>
              <a:gd name="T67" fmla="*/ 161 h 286"/>
              <a:gd name="T68" fmla="*/ 116 w 218"/>
              <a:gd name="T69" fmla="*/ 17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8" h="286">
                <a:moveTo>
                  <a:pt x="36" y="30"/>
                </a:moveTo>
                <a:cubicBezTo>
                  <a:pt x="41" y="13"/>
                  <a:pt x="63" y="6"/>
                  <a:pt x="79" y="0"/>
                </a:cubicBezTo>
                <a:cubicBezTo>
                  <a:pt x="84" y="11"/>
                  <a:pt x="68" y="21"/>
                  <a:pt x="61" y="30"/>
                </a:cubicBezTo>
                <a:cubicBezTo>
                  <a:pt x="53" y="30"/>
                  <a:pt x="44" y="30"/>
                  <a:pt x="36" y="30"/>
                </a:cubicBezTo>
                <a:close/>
                <a:moveTo>
                  <a:pt x="48" y="47"/>
                </a:moveTo>
                <a:cubicBezTo>
                  <a:pt x="53" y="57"/>
                  <a:pt x="59" y="66"/>
                  <a:pt x="56" y="77"/>
                </a:cubicBezTo>
                <a:cubicBezTo>
                  <a:pt x="52" y="90"/>
                  <a:pt x="66" y="94"/>
                  <a:pt x="76" y="97"/>
                </a:cubicBezTo>
                <a:cubicBezTo>
                  <a:pt x="80" y="104"/>
                  <a:pt x="84" y="111"/>
                  <a:pt x="81" y="120"/>
                </a:cubicBezTo>
                <a:cubicBezTo>
                  <a:pt x="90" y="121"/>
                  <a:pt x="94" y="129"/>
                  <a:pt x="98" y="135"/>
                </a:cubicBezTo>
                <a:cubicBezTo>
                  <a:pt x="97" y="140"/>
                  <a:pt x="97" y="145"/>
                  <a:pt x="96" y="149"/>
                </a:cubicBezTo>
                <a:cubicBezTo>
                  <a:pt x="117" y="142"/>
                  <a:pt x="137" y="131"/>
                  <a:pt x="154" y="117"/>
                </a:cubicBezTo>
                <a:cubicBezTo>
                  <a:pt x="144" y="110"/>
                  <a:pt x="130" y="101"/>
                  <a:pt x="137" y="87"/>
                </a:cubicBezTo>
                <a:cubicBezTo>
                  <a:pt x="135" y="87"/>
                  <a:pt x="131" y="85"/>
                  <a:pt x="129" y="84"/>
                </a:cubicBezTo>
                <a:cubicBezTo>
                  <a:pt x="112" y="67"/>
                  <a:pt x="106" y="41"/>
                  <a:pt x="89" y="23"/>
                </a:cubicBezTo>
                <a:cubicBezTo>
                  <a:pt x="75" y="30"/>
                  <a:pt x="61" y="39"/>
                  <a:pt x="48" y="47"/>
                </a:cubicBezTo>
                <a:close/>
                <a:moveTo>
                  <a:pt x="61" y="51"/>
                </a:moveTo>
                <a:cubicBezTo>
                  <a:pt x="70" y="46"/>
                  <a:pt x="79" y="41"/>
                  <a:pt x="87" y="36"/>
                </a:cubicBezTo>
                <a:cubicBezTo>
                  <a:pt x="98" y="55"/>
                  <a:pt x="109" y="73"/>
                  <a:pt x="119" y="92"/>
                </a:cubicBezTo>
                <a:cubicBezTo>
                  <a:pt x="111" y="97"/>
                  <a:pt x="102" y="102"/>
                  <a:pt x="93" y="107"/>
                </a:cubicBezTo>
                <a:cubicBezTo>
                  <a:pt x="90" y="102"/>
                  <a:pt x="87" y="97"/>
                  <a:pt x="84" y="92"/>
                </a:cubicBezTo>
                <a:cubicBezTo>
                  <a:pt x="86" y="84"/>
                  <a:pt x="89" y="76"/>
                  <a:pt x="84" y="68"/>
                </a:cubicBezTo>
                <a:cubicBezTo>
                  <a:pt x="80" y="63"/>
                  <a:pt x="72" y="63"/>
                  <a:pt x="66" y="61"/>
                </a:cubicBezTo>
                <a:cubicBezTo>
                  <a:pt x="64" y="57"/>
                  <a:pt x="62" y="54"/>
                  <a:pt x="61" y="51"/>
                </a:cubicBezTo>
                <a:close/>
                <a:moveTo>
                  <a:pt x="67" y="74"/>
                </a:moveTo>
                <a:cubicBezTo>
                  <a:pt x="74" y="66"/>
                  <a:pt x="77" y="81"/>
                  <a:pt x="78" y="85"/>
                </a:cubicBezTo>
                <a:cubicBezTo>
                  <a:pt x="73" y="85"/>
                  <a:pt x="59" y="81"/>
                  <a:pt x="67" y="74"/>
                </a:cubicBezTo>
                <a:close/>
                <a:moveTo>
                  <a:pt x="99" y="115"/>
                </a:moveTo>
                <a:cubicBezTo>
                  <a:pt x="107" y="110"/>
                  <a:pt x="116" y="105"/>
                  <a:pt x="124" y="100"/>
                </a:cubicBezTo>
                <a:cubicBezTo>
                  <a:pt x="128" y="107"/>
                  <a:pt x="131" y="113"/>
                  <a:pt x="135" y="119"/>
                </a:cubicBezTo>
                <a:cubicBezTo>
                  <a:pt x="126" y="124"/>
                  <a:pt x="117" y="129"/>
                  <a:pt x="108" y="133"/>
                </a:cubicBezTo>
                <a:cubicBezTo>
                  <a:pt x="105" y="127"/>
                  <a:pt x="102" y="121"/>
                  <a:pt x="99" y="115"/>
                </a:cubicBezTo>
                <a:close/>
                <a:moveTo>
                  <a:pt x="10" y="178"/>
                </a:moveTo>
                <a:cubicBezTo>
                  <a:pt x="5" y="143"/>
                  <a:pt x="21" y="109"/>
                  <a:pt x="46" y="84"/>
                </a:cubicBezTo>
                <a:cubicBezTo>
                  <a:pt x="50" y="88"/>
                  <a:pt x="54" y="92"/>
                  <a:pt x="58" y="96"/>
                </a:cubicBezTo>
                <a:cubicBezTo>
                  <a:pt x="41" y="116"/>
                  <a:pt x="26" y="141"/>
                  <a:pt x="30" y="168"/>
                </a:cubicBezTo>
                <a:cubicBezTo>
                  <a:pt x="39" y="172"/>
                  <a:pt x="50" y="174"/>
                  <a:pt x="55" y="183"/>
                </a:cubicBezTo>
                <a:cubicBezTo>
                  <a:pt x="62" y="193"/>
                  <a:pt x="58" y="205"/>
                  <a:pt x="54" y="215"/>
                </a:cubicBezTo>
                <a:cubicBezTo>
                  <a:pt x="66" y="228"/>
                  <a:pt x="81" y="240"/>
                  <a:pt x="99" y="240"/>
                </a:cubicBezTo>
                <a:cubicBezTo>
                  <a:pt x="115" y="239"/>
                  <a:pt x="126" y="228"/>
                  <a:pt x="137" y="217"/>
                </a:cubicBezTo>
                <a:cubicBezTo>
                  <a:pt x="135" y="214"/>
                  <a:pt x="133" y="207"/>
                  <a:pt x="131" y="204"/>
                </a:cubicBezTo>
                <a:cubicBezTo>
                  <a:pt x="121" y="203"/>
                  <a:pt x="110" y="206"/>
                  <a:pt x="102" y="198"/>
                </a:cubicBezTo>
                <a:cubicBezTo>
                  <a:pt x="106" y="192"/>
                  <a:pt x="112" y="190"/>
                  <a:pt x="118" y="191"/>
                </a:cubicBezTo>
                <a:cubicBezTo>
                  <a:pt x="150" y="191"/>
                  <a:pt x="182" y="191"/>
                  <a:pt x="214" y="191"/>
                </a:cubicBezTo>
                <a:cubicBezTo>
                  <a:pt x="214" y="194"/>
                  <a:pt x="215" y="200"/>
                  <a:pt x="215" y="202"/>
                </a:cubicBezTo>
                <a:cubicBezTo>
                  <a:pt x="206" y="203"/>
                  <a:pt x="197" y="203"/>
                  <a:pt x="189" y="204"/>
                </a:cubicBezTo>
                <a:cubicBezTo>
                  <a:pt x="186" y="217"/>
                  <a:pt x="175" y="225"/>
                  <a:pt x="164" y="231"/>
                </a:cubicBezTo>
                <a:cubicBezTo>
                  <a:pt x="152" y="243"/>
                  <a:pt x="144" y="258"/>
                  <a:pt x="133" y="272"/>
                </a:cubicBezTo>
                <a:cubicBezTo>
                  <a:pt x="159" y="272"/>
                  <a:pt x="184" y="271"/>
                  <a:pt x="210" y="272"/>
                </a:cubicBezTo>
                <a:cubicBezTo>
                  <a:pt x="216" y="271"/>
                  <a:pt x="218" y="286"/>
                  <a:pt x="210" y="284"/>
                </a:cubicBezTo>
                <a:cubicBezTo>
                  <a:pt x="141" y="285"/>
                  <a:pt x="72" y="285"/>
                  <a:pt x="3" y="284"/>
                </a:cubicBezTo>
                <a:cubicBezTo>
                  <a:pt x="3" y="281"/>
                  <a:pt x="3" y="275"/>
                  <a:pt x="4" y="272"/>
                </a:cubicBezTo>
                <a:cubicBezTo>
                  <a:pt x="26" y="272"/>
                  <a:pt x="48" y="271"/>
                  <a:pt x="70" y="272"/>
                </a:cubicBezTo>
                <a:cubicBezTo>
                  <a:pt x="57" y="260"/>
                  <a:pt x="46" y="248"/>
                  <a:pt x="35" y="234"/>
                </a:cubicBezTo>
                <a:cubicBezTo>
                  <a:pt x="28" y="223"/>
                  <a:pt x="11" y="222"/>
                  <a:pt x="6" y="209"/>
                </a:cubicBezTo>
                <a:cubicBezTo>
                  <a:pt x="0" y="199"/>
                  <a:pt x="6" y="188"/>
                  <a:pt x="10" y="178"/>
                </a:cubicBezTo>
                <a:close/>
                <a:moveTo>
                  <a:pt x="23" y="185"/>
                </a:moveTo>
                <a:cubicBezTo>
                  <a:pt x="7" y="195"/>
                  <a:pt x="24" y="222"/>
                  <a:pt x="39" y="210"/>
                </a:cubicBezTo>
                <a:cubicBezTo>
                  <a:pt x="55" y="200"/>
                  <a:pt x="39" y="174"/>
                  <a:pt x="23" y="185"/>
                </a:cubicBezTo>
                <a:close/>
                <a:moveTo>
                  <a:pt x="143" y="204"/>
                </a:moveTo>
                <a:cubicBezTo>
                  <a:pt x="148" y="208"/>
                  <a:pt x="151" y="215"/>
                  <a:pt x="157" y="216"/>
                </a:cubicBezTo>
                <a:cubicBezTo>
                  <a:pt x="166" y="218"/>
                  <a:pt x="171" y="209"/>
                  <a:pt x="177" y="205"/>
                </a:cubicBezTo>
                <a:cubicBezTo>
                  <a:pt x="166" y="203"/>
                  <a:pt x="155" y="203"/>
                  <a:pt x="143" y="204"/>
                </a:cubicBezTo>
                <a:close/>
                <a:moveTo>
                  <a:pt x="111" y="151"/>
                </a:moveTo>
                <a:cubicBezTo>
                  <a:pt x="123" y="143"/>
                  <a:pt x="137" y="136"/>
                  <a:pt x="149" y="128"/>
                </a:cubicBezTo>
                <a:cubicBezTo>
                  <a:pt x="155" y="135"/>
                  <a:pt x="161" y="140"/>
                  <a:pt x="167" y="146"/>
                </a:cubicBezTo>
                <a:cubicBezTo>
                  <a:pt x="160" y="147"/>
                  <a:pt x="154" y="148"/>
                  <a:pt x="148" y="149"/>
                </a:cubicBezTo>
                <a:cubicBezTo>
                  <a:pt x="147" y="156"/>
                  <a:pt x="146" y="163"/>
                  <a:pt x="145" y="170"/>
                </a:cubicBezTo>
                <a:cubicBezTo>
                  <a:pt x="142" y="167"/>
                  <a:pt x="139" y="164"/>
                  <a:pt x="135" y="161"/>
                </a:cubicBezTo>
                <a:cubicBezTo>
                  <a:pt x="133" y="161"/>
                  <a:pt x="129" y="162"/>
                  <a:pt x="126" y="162"/>
                </a:cubicBezTo>
                <a:cubicBezTo>
                  <a:pt x="123" y="166"/>
                  <a:pt x="120" y="171"/>
                  <a:pt x="116" y="176"/>
                </a:cubicBezTo>
                <a:cubicBezTo>
                  <a:pt x="114" y="167"/>
                  <a:pt x="112" y="159"/>
                  <a:pt x="111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679943" y="805673"/>
            <a:ext cx="1170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optimize</a:t>
            </a: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1490116" y="284432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优化方案</a:t>
            </a:r>
          </a:p>
        </p:txBody>
      </p:sp>
      <p:sp>
        <p:nvSpPr>
          <p:cNvPr id="41" name="椭圆 40"/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27949" y="470587"/>
            <a:ext cx="420480" cy="422340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44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5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6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7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8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9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4866640" y="805180"/>
            <a:ext cx="732536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7E915A-A945-B4D9-D2AF-B2CBA6D25037}"/>
              </a:ext>
            </a:extLst>
          </p:cNvPr>
          <p:cNvSpPr txBox="1"/>
          <p:nvPr/>
        </p:nvSpPr>
        <p:spPr>
          <a:xfrm>
            <a:off x="5406472" y="302879"/>
            <a:ext cx="217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</a:rPr>
              <a:t>调整超参数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FB5D65E-B180-0F41-C21A-2871D73D9DB5}"/>
              </a:ext>
            </a:extLst>
          </p:cNvPr>
          <p:cNvSpPr/>
          <p:nvPr/>
        </p:nvSpPr>
        <p:spPr>
          <a:xfrm>
            <a:off x="920140" y="2146877"/>
            <a:ext cx="4687314" cy="242571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在训练</a:t>
            </a:r>
            <a:r>
              <a:rPr lang="en-US" altLang="zh-CN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Resnet50</a:t>
            </a: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和</a:t>
            </a:r>
            <a:endParaRPr lang="en-US" altLang="zh-CN" sz="2665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665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Convmixer</a:t>
            </a: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时对超参数做出调整</a:t>
            </a:r>
          </a:p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783330" y="805076"/>
            <a:ext cx="799528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9FF2A05-34B2-FFFD-687C-BF97FF618C04}"/>
              </a:ext>
            </a:extLst>
          </p:cNvPr>
          <p:cNvSpPr txBox="1"/>
          <p:nvPr/>
        </p:nvSpPr>
        <p:spPr>
          <a:xfrm>
            <a:off x="5373091" y="286141"/>
            <a:ext cx="217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数据增强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0D4638-AF8B-A16D-705D-59B6DFD577BF}"/>
              </a:ext>
            </a:extLst>
          </p:cNvPr>
          <p:cNvSpPr txBox="1"/>
          <p:nvPr/>
        </p:nvSpPr>
        <p:spPr>
          <a:xfrm>
            <a:off x="326112" y="1798593"/>
            <a:ext cx="4705629" cy="234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</a:rPr>
              <a:t>2012 </a:t>
            </a:r>
            <a:r>
              <a:rPr lang="zh-CN" altLang="en-US" sz="2000" dirty="0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</a:rPr>
              <a:t>年 </a:t>
            </a:r>
            <a:r>
              <a:rPr lang="en-US" altLang="zh-CN" sz="2000" dirty="0" err="1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AlexNet</a:t>
            </a:r>
            <a:r>
              <a:rPr lang="zh-CN" altLang="en-US" sz="2000" dirty="0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</a:rPr>
              <a:t> 在 </a:t>
            </a:r>
            <a:r>
              <a:rPr lang="en-US" altLang="zh-CN" sz="2000" dirty="0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</a:rPr>
              <a:t>ImageNet </a:t>
            </a:r>
            <a:r>
              <a:rPr lang="zh-CN" altLang="en-US" sz="2000" dirty="0">
                <a:solidFill>
                  <a:srgbClr val="FBEEC9">
                    <a:lumMod val="25000"/>
                  </a:srgbClr>
                </a:solidFill>
                <a:latin typeface="Verdana"/>
                <a:ea typeface="微软雅黑" panose="020B0503020204020204" pitchFamily="34" charset="-122"/>
              </a:rPr>
              <a:t>上大获全胜，图片增强方法功不可没，因为有了图片增强，使得训练的数据集比实际数据集多了很多’新’样本，减少了过拟合的问题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29CE75-0FA8-4556-FBD3-EEB8CE6AD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943" y="805673"/>
            <a:ext cx="1170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optimize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744117-4DFC-757E-B8FB-A06EDC478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116" y="284432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优化方案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1D976E-C31B-7361-8C37-8EC93E95A35D}"/>
              </a:ext>
            </a:extLst>
          </p:cNvPr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900731-8390-3363-C10B-62A510A4ABBC}"/>
              </a:ext>
            </a:extLst>
          </p:cNvPr>
          <p:cNvGrpSpPr/>
          <p:nvPr/>
        </p:nvGrpSpPr>
        <p:grpSpPr>
          <a:xfrm>
            <a:off x="727949" y="470587"/>
            <a:ext cx="420480" cy="422340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14" name="AutoShape 37">
              <a:extLst>
                <a:ext uri="{FF2B5EF4-FFF2-40B4-BE49-F238E27FC236}">
                  <a16:creationId xmlns:a16="http://schemas.microsoft.com/office/drawing/2014/main" id="{C0526641-8D89-D84C-42D5-4508886EBE71}"/>
                </a:ext>
              </a:extLst>
            </p:cNvPr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5" name="AutoShape 38">
              <a:extLst>
                <a:ext uri="{FF2B5EF4-FFF2-40B4-BE49-F238E27FC236}">
                  <a16:creationId xmlns:a16="http://schemas.microsoft.com/office/drawing/2014/main" id="{F168F9BF-F44E-07AC-7215-C9FD57309EF3}"/>
                </a:ext>
              </a:extLst>
            </p:cNvPr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" name="AutoShape 39">
              <a:extLst>
                <a:ext uri="{FF2B5EF4-FFF2-40B4-BE49-F238E27FC236}">
                  <a16:creationId xmlns:a16="http://schemas.microsoft.com/office/drawing/2014/main" id="{A8255193-10EC-F23E-5609-B54D91F36839}"/>
                </a:ext>
              </a:extLst>
            </p:cNvPr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B6D752D2-574C-A6E2-336F-3EB54688CA2B}"/>
                </a:ext>
              </a:extLst>
            </p:cNvPr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1" name="AutoShape 41">
              <a:extLst>
                <a:ext uri="{FF2B5EF4-FFF2-40B4-BE49-F238E27FC236}">
                  <a16:creationId xmlns:a16="http://schemas.microsoft.com/office/drawing/2014/main" id="{E390F464-D3D8-995F-2118-8A1870DE5528}"/>
                </a:ext>
              </a:extLst>
            </p:cNvPr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32" name="AutoShape 42">
              <a:extLst>
                <a:ext uri="{FF2B5EF4-FFF2-40B4-BE49-F238E27FC236}">
                  <a16:creationId xmlns:a16="http://schemas.microsoft.com/office/drawing/2014/main" id="{0883BA8B-541C-74DF-228B-22C4A30BC658}"/>
                </a:ext>
              </a:extLst>
            </p:cNvPr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7BECBF11-790D-2658-4B73-6D57C0EC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741" y="3444793"/>
            <a:ext cx="6439458" cy="249957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F2A919C-A711-E37C-8A22-7AEC10553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913630"/>
            <a:ext cx="6454699" cy="1905165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4C83FA7-12FB-CD77-EACD-A3523EFB5658}"/>
              </a:ext>
            </a:extLst>
          </p:cNvPr>
          <p:cNvCxnSpPr/>
          <p:nvPr/>
        </p:nvCxnSpPr>
        <p:spPr>
          <a:xfrm>
            <a:off x="8106468" y="2818795"/>
            <a:ext cx="0" cy="6303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3E4FF563-D595-01F2-E43E-01290576B7F4}"/>
              </a:ext>
            </a:extLst>
          </p:cNvPr>
          <p:cNvSpPr/>
          <p:nvPr/>
        </p:nvSpPr>
        <p:spPr>
          <a:xfrm>
            <a:off x="1168541" y="4395371"/>
            <a:ext cx="3020771" cy="178408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水平翻转</a:t>
            </a:r>
            <a:endParaRPr lang="en-US" altLang="zh-CN" sz="2000" dirty="0">
              <a:solidFill>
                <a:srgbClr val="A19574">
                  <a:lumMod val="50000"/>
                </a:srgbClr>
              </a:solidFill>
              <a:latin typeface="微软雅黑" charset="0"/>
              <a:ea typeface="微软雅黑" charset="0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垂直翻转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A19574">
                  <a:lumMod val="50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自由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旋转</a:t>
            </a:r>
          </a:p>
        </p:txBody>
      </p:sp>
      <p:pic>
        <p:nvPicPr>
          <p:cNvPr id="37" name="图形 36" descr="靶心">
            <a:extLst>
              <a:ext uri="{FF2B5EF4-FFF2-40B4-BE49-F238E27FC236}">
                <a16:creationId xmlns:a16="http://schemas.microsoft.com/office/drawing/2014/main" id="{0C6BC523-0F99-F1C3-8E08-468F79A08E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15" y="4321764"/>
            <a:ext cx="706536" cy="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0054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>
            <a:cxnSpLocks/>
          </p:cNvCxnSpPr>
          <p:nvPr/>
        </p:nvCxnSpPr>
        <p:spPr>
          <a:xfrm>
            <a:off x="3844031" y="716550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E62E496-C34D-F0D2-1E5E-69AEC978AC90}"/>
              </a:ext>
            </a:extLst>
          </p:cNvPr>
          <p:cNvSpPr txBox="1"/>
          <p:nvPr/>
        </p:nvSpPr>
        <p:spPr>
          <a:xfrm>
            <a:off x="5807539" y="281170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优化成果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DD0254-C062-4A39-DD8E-02BE8226A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1249" y="742835"/>
            <a:ext cx="1170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optimize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7D9B2B-BCF6-2420-8538-42767DA4A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116" y="284432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优化方案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ED6B3-1A3E-FDC7-4091-10912D4BDA35}"/>
              </a:ext>
            </a:extLst>
          </p:cNvPr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86E0D6-07E2-7308-BEDA-C63B22111765}"/>
              </a:ext>
            </a:extLst>
          </p:cNvPr>
          <p:cNvGrpSpPr/>
          <p:nvPr/>
        </p:nvGrpSpPr>
        <p:grpSpPr>
          <a:xfrm>
            <a:off x="727949" y="470587"/>
            <a:ext cx="420480" cy="422340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13" name="AutoShape 37">
              <a:extLst>
                <a:ext uri="{FF2B5EF4-FFF2-40B4-BE49-F238E27FC236}">
                  <a16:creationId xmlns:a16="http://schemas.microsoft.com/office/drawing/2014/main" id="{8B2488D1-E72E-77DB-DE8E-7021330DB81A}"/>
                </a:ext>
              </a:extLst>
            </p:cNvPr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4" name="AutoShape 38">
              <a:extLst>
                <a:ext uri="{FF2B5EF4-FFF2-40B4-BE49-F238E27FC236}">
                  <a16:creationId xmlns:a16="http://schemas.microsoft.com/office/drawing/2014/main" id="{61D4FE81-145C-5D41-19BF-DA34A59BFBAE}"/>
                </a:ext>
              </a:extLst>
            </p:cNvPr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6" name="AutoShape 39">
              <a:extLst>
                <a:ext uri="{FF2B5EF4-FFF2-40B4-BE49-F238E27FC236}">
                  <a16:creationId xmlns:a16="http://schemas.microsoft.com/office/drawing/2014/main" id="{0ECC1A09-3064-B102-902A-3B3149CA89F2}"/>
                </a:ext>
              </a:extLst>
            </p:cNvPr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070DCC1B-3980-330F-B8DB-33C6BEA19291}"/>
                </a:ext>
              </a:extLst>
            </p:cNvPr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18" name="AutoShape 41">
              <a:extLst>
                <a:ext uri="{FF2B5EF4-FFF2-40B4-BE49-F238E27FC236}">
                  <a16:creationId xmlns:a16="http://schemas.microsoft.com/office/drawing/2014/main" id="{9264B86E-43FC-CEFD-C2FB-7ECC39A0C18B}"/>
                </a:ext>
              </a:extLst>
            </p:cNvPr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1" name="AutoShape 42">
              <a:extLst>
                <a:ext uri="{FF2B5EF4-FFF2-40B4-BE49-F238E27FC236}">
                  <a16:creationId xmlns:a16="http://schemas.microsoft.com/office/drawing/2014/main" id="{6F77B8CF-6A10-7EFB-A612-64553C4AE7CD}"/>
                </a:ext>
              </a:extLst>
            </p:cNvPr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01F1D76-9DC2-DC1F-70C3-FC4AA2E2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89" y="3961773"/>
            <a:ext cx="4817391" cy="130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F47EFBF-C634-008D-AE1A-D262F74F8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15" y="3972704"/>
            <a:ext cx="5069249" cy="1294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46D9A8D-ED0B-E8DA-520D-9EE5776B0FB2}"/>
              </a:ext>
            </a:extLst>
          </p:cNvPr>
          <p:cNvSpPr txBox="1"/>
          <p:nvPr/>
        </p:nvSpPr>
        <p:spPr>
          <a:xfrm>
            <a:off x="998014" y="2197739"/>
            <a:ext cx="4183585" cy="124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Convmixer</a:t>
            </a: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最终在测试集</a:t>
            </a:r>
            <a:r>
              <a:rPr lang="en-US" altLang="zh-CN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(test)</a:t>
            </a: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上的准确率：</a:t>
            </a:r>
            <a:r>
              <a:rPr lang="en-US" altLang="zh-CN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0.663</a:t>
            </a:r>
            <a:endParaRPr lang="zh-CN" altLang="en-US" sz="2665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982B97-F1C1-F5A8-301A-49F8D4F1CB8D}"/>
              </a:ext>
            </a:extLst>
          </p:cNvPr>
          <p:cNvSpPr txBox="1"/>
          <p:nvPr/>
        </p:nvSpPr>
        <p:spPr>
          <a:xfrm>
            <a:off x="6367391" y="2180838"/>
            <a:ext cx="4352614" cy="124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Resnet50</a:t>
            </a: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最终在测试集</a:t>
            </a:r>
            <a:r>
              <a:rPr lang="en-US" altLang="zh-CN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(test)</a:t>
            </a:r>
            <a:r>
              <a:rPr lang="zh-CN" altLang="en-US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上的准确率：</a:t>
            </a:r>
            <a:r>
              <a:rPr lang="en-US" altLang="zh-CN" sz="2665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0.701</a:t>
            </a:r>
            <a:endParaRPr lang="zh-CN" altLang="en-US" sz="2665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30" name="图形 29" descr="条形图演示文稿">
            <a:extLst>
              <a:ext uri="{FF2B5EF4-FFF2-40B4-BE49-F238E27FC236}">
                <a16:creationId xmlns:a16="http://schemas.microsoft.com/office/drawing/2014/main" id="{185C22A7-FB71-3D83-DD37-3E34155F6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1134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79841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2191"/>
          <p:cNvPicPr>
            <a:picLocks noChangeAspect="1"/>
          </p:cNvPicPr>
          <p:nvPr/>
        </p:nvPicPr>
        <p:blipFill>
          <a:blip r:embed="rId2"/>
          <a:srcRect l="863" t="2575" b="7288"/>
          <a:stretch>
            <a:fillRect/>
          </a:stretch>
        </p:blipFill>
        <p:spPr>
          <a:xfrm>
            <a:off x="-1693" y="0"/>
            <a:ext cx="1219454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5185" y="1013460"/>
            <a:ext cx="10501630" cy="4966335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2148839" y="2833699"/>
            <a:ext cx="789432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谢谢观看 欢迎批评指正</a:t>
            </a:r>
          </a:p>
        </p:txBody>
      </p:sp>
      <p:pic>
        <p:nvPicPr>
          <p:cNvPr id="3" name="图片 2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0" y="1304290"/>
            <a:ext cx="2811145" cy="10007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D35C71-BE64-240C-9A1A-5DD06D6E18F0}"/>
              </a:ext>
            </a:extLst>
          </p:cNvPr>
          <p:cNvSpPr txBox="1"/>
          <p:nvPr/>
        </p:nvSpPr>
        <p:spPr>
          <a:xfrm>
            <a:off x="4979324" y="502192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汇报人：齐明杰</a:t>
            </a:r>
            <a:endParaRPr lang="en-US" altLang="zh-CN" sz="2000" dirty="0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CD49DA-566C-6C10-367F-352B645E8148}"/>
              </a:ext>
            </a:extLst>
          </p:cNvPr>
          <p:cNvSpPr txBox="1"/>
          <p:nvPr/>
        </p:nvSpPr>
        <p:spPr>
          <a:xfrm>
            <a:off x="3557399" y="4253245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学院：网络空间安全学院  专业：信息安全</a:t>
            </a:r>
            <a:endParaRPr lang="en-US" altLang="zh-CN" sz="2000" dirty="0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2087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2157045" y="254924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网络选择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36028" y="3779396"/>
            <a:ext cx="3987219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>
                <a:solidFill>
                  <a:schemeClr val="accent4">
                    <a:lumMod val="75000"/>
                  </a:schemeClr>
                </a:solidFill>
                <a:latin typeface="+mj-lt"/>
              </a:rPr>
              <a:t>Neural network</a:t>
            </a:r>
            <a:endParaRPr lang="en-US" altLang="zh-CN" sz="3735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9185" y="2272861"/>
            <a:ext cx="741781" cy="23122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861289" y="1623707"/>
            <a:ext cx="6750685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398636" y="877204"/>
            <a:ext cx="30938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Convolutional neural network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398636" y="445636"/>
            <a:ext cx="223330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卷积神经网络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94424" y="352795"/>
            <a:ext cx="893300" cy="893300"/>
            <a:chOff x="379003" y="176331"/>
            <a:chExt cx="826851" cy="826851"/>
          </a:xfrm>
        </p:grpSpPr>
        <p:sp>
          <p:nvSpPr>
            <p:cNvPr id="17" name="椭圆 16"/>
            <p:cNvSpPr/>
            <p:nvPr/>
          </p:nvSpPr>
          <p:spPr>
            <a:xfrm>
              <a:off x="379003" y="176331"/>
              <a:ext cx="826851" cy="82685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20172" y="333595"/>
              <a:ext cx="544513" cy="601663"/>
            </a:xfrm>
            <a:custGeom>
              <a:avLst/>
              <a:gdLst>
                <a:gd name="T0" fmla="*/ 638 w 638"/>
                <a:gd name="T1" fmla="*/ 669 h 704"/>
                <a:gd name="T2" fmla="*/ 636 w 638"/>
                <a:gd name="T3" fmla="*/ 661 h 704"/>
                <a:gd name="T4" fmla="*/ 445 w 638"/>
                <a:gd name="T5" fmla="*/ 409 h 704"/>
                <a:gd name="T6" fmla="*/ 543 w 638"/>
                <a:gd name="T7" fmla="*/ 224 h 704"/>
                <a:gd name="T8" fmla="*/ 319 w 638"/>
                <a:gd name="T9" fmla="*/ 0 h 704"/>
                <a:gd name="T10" fmla="*/ 95 w 638"/>
                <a:gd name="T11" fmla="*/ 224 h 704"/>
                <a:gd name="T12" fmla="*/ 193 w 638"/>
                <a:gd name="T13" fmla="*/ 409 h 704"/>
                <a:gd name="T14" fmla="*/ 3 w 638"/>
                <a:gd name="T15" fmla="*/ 656 h 704"/>
                <a:gd name="T16" fmla="*/ 0 w 638"/>
                <a:gd name="T17" fmla="*/ 669 h 704"/>
                <a:gd name="T18" fmla="*/ 0 w 638"/>
                <a:gd name="T19" fmla="*/ 672 h 704"/>
                <a:gd name="T20" fmla="*/ 32 w 638"/>
                <a:gd name="T21" fmla="*/ 704 h 704"/>
                <a:gd name="T22" fmla="*/ 64 w 638"/>
                <a:gd name="T23" fmla="*/ 672 h 704"/>
                <a:gd name="T24" fmla="*/ 64 w 638"/>
                <a:gd name="T25" fmla="*/ 672 h 704"/>
                <a:gd name="T26" fmla="*/ 65 w 638"/>
                <a:gd name="T27" fmla="*/ 672 h 704"/>
                <a:gd name="T28" fmla="*/ 311 w 638"/>
                <a:gd name="T29" fmla="*/ 448 h 704"/>
                <a:gd name="T30" fmla="*/ 319 w 638"/>
                <a:gd name="T31" fmla="*/ 448 h 704"/>
                <a:gd name="T32" fmla="*/ 327 w 638"/>
                <a:gd name="T33" fmla="*/ 448 h 704"/>
                <a:gd name="T34" fmla="*/ 573 w 638"/>
                <a:gd name="T35" fmla="*/ 672 h 704"/>
                <a:gd name="T36" fmla="*/ 574 w 638"/>
                <a:gd name="T37" fmla="*/ 672 h 704"/>
                <a:gd name="T38" fmla="*/ 574 w 638"/>
                <a:gd name="T39" fmla="*/ 672 h 704"/>
                <a:gd name="T40" fmla="*/ 606 w 638"/>
                <a:gd name="T41" fmla="*/ 704 h 704"/>
                <a:gd name="T42" fmla="*/ 638 w 638"/>
                <a:gd name="T43" fmla="*/ 672 h 704"/>
                <a:gd name="T44" fmla="*/ 638 w 638"/>
                <a:gd name="T45" fmla="*/ 669 h 704"/>
                <a:gd name="T46" fmla="*/ 319 w 638"/>
                <a:gd name="T47" fmla="*/ 384 h 704"/>
                <a:gd name="T48" fmla="*/ 159 w 638"/>
                <a:gd name="T49" fmla="*/ 224 h 704"/>
                <a:gd name="T50" fmla="*/ 319 w 638"/>
                <a:gd name="T51" fmla="*/ 64 h 704"/>
                <a:gd name="T52" fmla="*/ 479 w 638"/>
                <a:gd name="T53" fmla="*/ 224 h 704"/>
                <a:gd name="T54" fmla="*/ 319 w 638"/>
                <a:gd name="T55" fmla="*/ 38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704">
                  <a:moveTo>
                    <a:pt x="638" y="669"/>
                  </a:moveTo>
                  <a:cubicBezTo>
                    <a:pt x="638" y="667"/>
                    <a:pt x="637" y="664"/>
                    <a:pt x="636" y="661"/>
                  </a:cubicBezTo>
                  <a:cubicBezTo>
                    <a:pt x="621" y="548"/>
                    <a:pt x="547" y="453"/>
                    <a:pt x="445" y="409"/>
                  </a:cubicBezTo>
                  <a:cubicBezTo>
                    <a:pt x="505" y="369"/>
                    <a:pt x="543" y="301"/>
                    <a:pt x="543" y="224"/>
                  </a:cubicBezTo>
                  <a:cubicBezTo>
                    <a:pt x="543" y="100"/>
                    <a:pt x="443" y="0"/>
                    <a:pt x="319" y="0"/>
                  </a:cubicBezTo>
                  <a:cubicBezTo>
                    <a:pt x="195" y="0"/>
                    <a:pt x="95" y="100"/>
                    <a:pt x="95" y="224"/>
                  </a:cubicBezTo>
                  <a:cubicBezTo>
                    <a:pt x="95" y="301"/>
                    <a:pt x="134" y="369"/>
                    <a:pt x="193" y="409"/>
                  </a:cubicBezTo>
                  <a:cubicBezTo>
                    <a:pt x="93" y="452"/>
                    <a:pt x="20" y="545"/>
                    <a:pt x="3" y="656"/>
                  </a:cubicBezTo>
                  <a:cubicBezTo>
                    <a:pt x="1" y="660"/>
                    <a:pt x="0" y="665"/>
                    <a:pt x="0" y="669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0" y="690"/>
                    <a:pt x="15" y="704"/>
                    <a:pt x="32" y="704"/>
                  </a:cubicBezTo>
                  <a:cubicBezTo>
                    <a:pt x="50" y="704"/>
                    <a:pt x="64" y="690"/>
                    <a:pt x="64" y="672"/>
                  </a:cubicBezTo>
                  <a:cubicBezTo>
                    <a:pt x="64" y="672"/>
                    <a:pt x="64" y="672"/>
                    <a:pt x="64" y="672"/>
                  </a:cubicBezTo>
                  <a:cubicBezTo>
                    <a:pt x="65" y="672"/>
                    <a:pt x="65" y="672"/>
                    <a:pt x="65" y="672"/>
                  </a:cubicBezTo>
                  <a:cubicBezTo>
                    <a:pt x="80" y="548"/>
                    <a:pt x="184" y="452"/>
                    <a:pt x="311" y="448"/>
                  </a:cubicBezTo>
                  <a:cubicBezTo>
                    <a:pt x="314" y="448"/>
                    <a:pt x="316" y="448"/>
                    <a:pt x="319" y="448"/>
                  </a:cubicBezTo>
                  <a:cubicBezTo>
                    <a:pt x="322" y="448"/>
                    <a:pt x="324" y="448"/>
                    <a:pt x="327" y="448"/>
                  </a:cubicBezTo>
                  <a:cubicBezTo>
                    <a:pt x="454" y="452"/>
                    <a:pt x="558" y="548"/>
                    <a:pt x="573" y="672"/>
                  </a:cubicBezTo>
                  <a:cubicBezTo>
                    <a:pt x="574" y="672"/>
                    <a:pt x="574" y="672"/>
                    <a:pt x="574" y="672"/>
                  </a:cubicBezTo>
                  <a:cubicBezTo>
                    <a:pt x="574" y="672"/>
                    <a:pt x="574" y="672"/>
                    <a:pt x="574" y="672"/>
                  </a:cubicBezTo>
                  <a:cubicBezTo>
                    <a:pt x="574" y="690"/>
                    <a:pt x="588" y="704"/>
                    <a:pt x="606" y="704"/>
                  </a:cubicBezTo>
                  <a:cubicBezTo>
                    <a:pt x="624" y="704"/>
                    <a:pt x="638" y="690"/>
                    <a:pt x="638" y="672"/>
                  </a:cubicBezTo>
                  <a:lnTo>
                    <a:pt x="638" y="669"/>
                  </a:lnTo>
                  <a:close/>
                  <a:moveTo>
                    <a:pt x="319" y="384"/>
                  </a:moveTo>
                  <a:cubicBezTo>
                    <a:pt x="231" y="384"/>
                    <a:pt x="159" y="312"/>
                    <a:pt x="159" y="224"/>
                  </a:cubicBezTo>
                  <a:cubicBezTo>
                    <a:pt x="159" y="135"/>
                    <a:pt x="231" y="64"/>
                    <a:pt x="319" y="64"/>
                  </a:cubicBezTo>
                  <a:cubicBezTo>
                    <a:pt x="407" y="64"/>
                    <a:pt x="479" y="135"/>
                    <a:pt x="479" y="224"/>
                  </a:cubicBezTo>
                  <a:cubicBezTo>
                    <a:pt x="479" y="312"/>
                    <a:pt x="407" y="384"/>
                    <a:pt x="319" y="3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cxnSp>
        <p:nvCxnSpPr>
          <p:cNvPr id="19" name="直接连接符 18"/>
          <p:cNvCxnSpPr>
            <a:cxnSpLocks/>
          </p:cNvCxnSpPr>
          <p:nvPr/>
        </p:nvCxnSpPr>
        <p:spPr>
          <a:xfrm>
            <a:off x="3844031" y="716550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297135" y="2044878"/>
            <a:ext cx="559006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残差神经网络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—— Resnet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A0CCBD-1C01-DD57-3A6F-8603D779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48" y="2991706"/>
            <a:ext cx="4897050" cy="2350190"/>
          </a:xfrm>
          <a:prstGeom prst="rect">
            <a:avLst/>
          </a:prstGeom>
        </p:spPr>
      </p:pic>
      <p:pic>
        <p:nvPicPr>
          <p:cNvPr id="8" name="图形 7" descr="下降趋势">
            <a:extLst>
              <a:ext uri="{FF2B5EF4-FFF2-40B4-BE49-F238E27FC236}">
                <a16:creationId xmlns:a16="http://schemas.microsoft.com/office/drawing/2014/main" id="{09B4C36D-EBCA-4EDA-7DA4-458665476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43" y="4294573"/>
            <a:ext cx="914400" cy="9144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563C74D-1950-64C3-7786-49A16F5095FD}"/>
              </a:ext>
            </a:extLst>
          </p:cNvPr>
          <p:cNvSpPr/>
          <p:nvPr/>
        </p:nvSpPr>
        <p:spPr>
          <a:xfrm>
            <a:off x="1750047" y="4147673"/>
            <a:ext cx="2405848" cy="103917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+mn-ea"/>
              </a:rPr>
              <a:t>梯度消失</a:t>
            </a:r>
          </a:p>
        </p:txBody>
      </p:sp>
      <p:pic>
        <p:nvPicPr>
          <p:cNvPr id="12" name="图形 11" descr="数据库">
            <a:extLst>
              <a:ext uri="{FF2B5EF4-FFF2-40B4-BE49-F238E27FC236}">
                <a16:creationId xmlns:a16="http://schemas.microsoft.com/office/drawing/2014/main" id="{B11ACB1A-1DDA-ABB1-917A-37173F4FB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938" y="2117129"/>
            <a:ext cx="740786" cy="748139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EA4D2D5-A923-FD53-07B9-22C3882A2345}"/>
              </a:ext>
            </a:extLst>
          </p:cNvPr>
          <p:cNvSpPr/>
          <p:nvPr/>
        </p:nvSpPr>
        <p:spPr>
          <a:xfrm>
            <a:off x="1737518" y="1952530"/>
            <a:ext cx="2405848" cy="103917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+mn-ea"/>
              </a:rPr>
              <a:t>深网络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A335C25-5305-8A22-3EB9-DA5DD45D8A7B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2940442" y="2991706"/>
            <a:ext cx="12529" cy="1155967"/>
          </a:xfrm>
          <a:prstGeom prst="straightConnector1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68A3F8C-66A7-5F25-5212-C168E66ED269}"/>
              </a:ext>
            </a:extLst>
          </p:cNvPr>
          <p:cNvSpPr txBox="1"/>
          <p:nvPr/>
        </p:nvSpPr>
        <p:spPr>
          <a:xfrm>
            <a:off x="1438183" y="5608856"/>
            <a:ext cx="240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+mn-ea"/>
              </a:rPr>
              <a:t>如何解决？</a:t>
            </a:r>
          </a:p>
        </p:txBody>
      </p:sp>
      <p:pic>
        <p:nvPicPr>
          <p:cNvPr id="4" name="图形 3" descr="靶心">
            <a:extLst>
              <a:ext uri="{FF2B5EF4-FFF2-40B4-BE49-F238E27FC236}">
                <a16:creationId xmlns:a16="http://schemas.microsoft.com/office/drawing/2014/main" id="{23591644-11EE-DA1B-B732-791F57F17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0448" y="1956380"/>
            <a:ext cx="702651" cy="70265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75508" y="1647326"/>
            <a:ext cx="8419578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398636" y="877204"/>
            <a:ext cx="30938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24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5644E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Convolutional neural network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398636" y="445636"/>
            <a:ext cx="223330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24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A5644E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卷积神经网络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94424" y="352795"/>
            <a:ext cx="893300" cy="893300"/>
            <a:chOff x="379003" y="176331"/>
            <a:chExt cx="826851" cy="826851"/>
          </a:xfrm>
        </p:grpSpPr>
        <p:sp>
          <p:nvSpPr>
            <p:cNvPr id="17" name="椭圆 16"/>
            <p:cNvSpPr/>
            <p:nvPr/>
          </p:nvSpPr>
          <p:spPr>
            <a:xfrm>
              <a:off x="379003" y="176331"/>
              <a:ext cx="826851" cy="82685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20172" y="333595"/>
              <a:ext cx="544513" cy="601663"/>
            </a:xfrm>
            <a:custGeom>
              <a:avLst/>
              <a:gdLst>
                <a:gd name="T0" fmla="*/ 638 w 638"/>
                <a:gd name="T1" fmla="*/ 669 h 704"/>
                <a:gd name="T2" fmla="*/ 636 w 638"/>
                <a:gd name="T3" fmla="*/ 661 h 704"/>
                <a:gd name="T4" fmla="*/ 445 w 638"/>
                <a:gd name="T5" fmla="*/ 409 h 704"/>
                <a:gd name="T6" fmla="*/ 543 w 638"/>
                <a:gd name="T7" fmla="*/ 224 h 704"/>
                <a:gd name="T8" fmla="*/ 319 w 638"/>
                <a:gd name="T9" fmla="*/ 0 h 704"/>
                <a:gd name="T10" fmla="*/ 95 w 638"/>
                <a:gd name="T11" fmla="*/ 224 h 704"/>
                <a:gd name="T12" fmla="*/ 193 w 638"/>
                <a:gd name="T13" fmla="*/ 409 h 704"/>
                <a:gd name="T14" fmla="*/ 3 w 638"/>
                <a:gd name="T15" fmla="*/ 656 h 704"/>
                <a:gd name="T16" fmla="*/ 0 w 638"/>
                <a:gd name="T17" fmla="*/ 669 h 704"/>
                <a:gd name="T18" fmla="*/ 0 w 638"/>
                <a:gd name="T19" fmla="*/ 672 h 704"/>
                <a:gd name="T20" fmla="*/ 32 w 638"/>
                <a:gd name="T21" fmla="*/ 704 h 704"/>
                <a:gd name="T22" fmla="*/ 64 w 638"/>
                <a:gd name="T23" fmla="*/ 672 h 704"/>
                <a:gd name="T24" fmla="*/ 64 w 638"/>
                <a:gd name="T25" fmla="*/ 672 h 704"/>
                <a:gd name="T26" fmla="*/ 65 w 638"/>
                <a:gd name="T27" fmla="*/ 672 h 704"/>
                <a:gd name="T28" fmla="*/ 311 w 638"/>
                <a:gd name="T29" fmla="*/ 448 h 704"/>
                <a:gd name="T30" fmla="*/ 319 w 638"/>
                <a:gd name="T31" fmla="*/ 448 h 704"/>
                <a:gd name="T32" fmla="*/ 327 w 638"/>
                <a:gd name="T33" fmla="*/ 448 h 704"/>
                <a:gd name="T34" fmla="*/ 573 w 638"/>
                <a:gd name="T35" fmla="*/ 672 h 704"/>
                <a:gd name="T36" fmla="*/ 574 w 638"/>
                <a:gd name="T37" fmla="*/ 672 h 704"/>
                <a:gd name="T38" fmla="*/ 574 w 638"/>
                <a:gd name="T39" fmla="*/ 672 h 704"/>
                <a:gd name="T40" fmla="*/ 606 w 638"/>
                <a:gd name="T41" fmla="*/ 704 h 704"/>
                <a:gd name="T42" fmla="*/ 638 w 638"/>
                <a:gd name="T43" fmla="*/ 672 h 704"/>
                <a:gd name="T44" fmla="*/ 638 w 638"/>
                <a:gd name="T45" fmla="*/ 669 h 704"/>
                <a:gd name="T46" fmla="*/ 319 w 638"/>
                <a:gd name="T47" fmla="*/ 384 h 704"/>
                <a:gd name="T48" fmla="*/ 159 w 638"/>
                <a:gd name="T49" fmla="*/ 224 h 704"/>
                <a:gd name="T50" fmla="*/ 319 w 638"/>
                <a:gd name="T51" fmla="*/ 64 h 704"/>
                <a:gd name="T52" fmla="*/ 479 w 638"/>
                <a:gd name="T53" fmla="*/ 224 h 704"/>
                <a:gd name="T54" fmla="*/ 319 w 638"/>
                <a:gd name="T55" fmla="*/ 38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704">
                  <a:moveTo>
                    <a:pt x="638" y="669"/>
                  </a:moveTo>
                  <a:cubicBezTo>
                    <a:pt x="638" y="667"/>
                    <a:pt x="637" y="664"/>
                    <a:pt x="636" y="661"/>
                  </a:cubicBezTo>
                  <a:cubicBezTo>
                    <a:pt x="621" y="548"/>
                    <a:pt x="547" y="453"/>
                    <a:pt x="445" y="409"/>
                  </a:cubicBezTo>
                  <a:cubicBezTo>
                    <a:pt x="505" y="369"/>
                    <a:pt x="543" y="301"/>
                    <a:pt x="543" y="224"/>
                  </a:cubicBezTo>
                  <a:cubicBezTo>
                    <a:pt x="543" y="100"/>
                    <a:pt x="443" y="0"/>
                    <a:pt x="319" y="0"/>
                  </a:cubicBezTo>
                  <a:cubicBezTo>
                    <a:pt x="195" y="0"/>
                    <a:pt x="95" y="100"/>
                    <a:pt x="95" y="224"/>
                  </a:cubicBezTo>
                  <a:cubicBezTo>
                    <a:pt x="95" y="301"/>
                    <a:pt x="134" y="369"/>
                    <a:pt x="193" y="409"/>
                  </a:cubicBezTo>
                  <a:cubicBezTo>
                    <a:pt x="93" y="452"/>
                    <a:pt x="20" y="545"/>
                    <a:pt x="3" y="656"/>
                  </a:cubicBezTo>
                  <a:cubicBezTo>
                    <a:pt x="1" y="660"/>
                    <a:pt x="0" y="665"/>
                    <a:pt x="0" y="669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0" y="690"/>
                    <a:pt x="15" y="704"/>
                    <a:pt x="32" y="704"/>
                  </a:cubicBezTo>
                  <a:cubicBezTo>
                    <a:pt x="50" y="704"/>
                    <a:pt x="64" y="690"/>
                    <a:pt x="64" y="672"/>
                  </a:cubicBezTo>
                  <a:cubicBezTo>
                    <a:pt x="64" y="672"/>
                    <a:pt x="64" y="672"/>
                    <a:pt x="64" y="672"/>
                  </a:cubicBezTo>
                  <a:cubicBezTo>
                    <a:pt x="65" y="672"/>
                    <a:pt x="65" y="672"/>
                    <a:pt x="65" y="672"/>
                  </a:cubicBezTo>
                  <a:cubicBezTo>
                    <a:pt x="80" y="548"/>
                    <a:pt x="184" y="452"/>
                    <a:pt x="311" y="448"/>
                  </a:cubicBezTo>
                  <a:cubicBezTo>
                    <a:pt x="314" y="448"/>
                    <a:pt x="316" y="448"/>
                    <a:pt x="319" y="448"/>
                  </a:cubicBezTo>
                  <a:cubicBezTo>
                    <a:pt x="322" y="448"/>
                    <a:pt x="324" y="448"/>
                    <a:pt x="327" y="448"/>
                  </a:cubicBezTo>
                  <a:cubicBezTo>
                    <a:pt x="454" y="452"/>
                    <a:pt x="558" y="548"/>
                    <a:pt x="573" y="672"/>
                  </a:cubicBezTo>
                  <a:cubicBezTo>
                    <a:pt x="574" y="672"/>
                    <a:pt x="574" y="672"/>
                    <a:pt x="574" y="672"/>
                  </a:cubicBezTo>
                  <a:cubicBezTo>
                    <a:pt x="574" y="672"/>
                    <a:pt x="574" y="672"/>
                    <a:pt x="574" y="672"/>
                  </a:cubicBezTo>
                  <a:cubicBezTo>
                    <a:pt x="574" y="690"/>
                    <a:pt x="588" y="704"/>
                    <a:pt x="606" y="704"/>
                  </a:cubicBezTo>
                  <a:cubicBezTo>
                    <a:pt x="624" y="704"/>
                    <a:pt x="638" y="690"/>
                    <a:pt x="638" y="672"/>
                  </a:cubicBezTo>
                  <a:lnTo>
                    <a:pt x="638" y="669"/>
                  </a:lnTo>
                  <a:close/>
                  <a:moveTo>
                    <a:pt x="319" y="384"/>
                  </a:moveTo>
                  <a:cubicBezTo>
                    <a:pt x="231" y="384"/>
                    <a:pt x="159" y="312"/>
                    <a:pt x="159" y="224"/>
                  </a:cubicBezTo>
                  <a:cubicBezTo>
                    <a:pt x="159" y="135"/>
                    <a:pt x="231" y="64"/>
                    <a:pt x="319" y="64"/>
                  </a:cubicBezTo>
                  <a:cubicBezTo>
                    <a:pt x="407" y="64"/>
                    <a:pt x="479" y="135"/>
                    <a:pt x="479" y="224"/>
                  </a:cubicBezTo>
                  <a:cubicBezTo>
                    <a:pt x="479" y="312"/>
                    <a:pt x="407" y="384"/>
                    <a:pt x="319" y="3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9" name="直接连接符 18"/>
          <p:cNvCxnSpPr>
            <a:cxnSpLocks/>
          </p:cNvCxnSpPr>
          <p:nvPr/>
        </p:nvCxnSpPr>
        <p:spPr>
          <a:xfrm>
            <a:off x="3844031" y="716550"/>
            <a:ext cx="7855101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95369" y="2211301"/>
            <a:ext cx="559006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  <a:sym typeface="+mn-lt"/>
              </a:rPr>
              <a:t>深度可分离卷积网络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  <a:sym typeface="+mn-lt"/>
              </a:rPr>
              <a:t>——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  <a:sym typeface="+mn-lt"/>
              </a:rPr>
              <a:t>Convmixer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A5644E">
                  <a:lumMod val="50000"/>
                </a:srgb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99002F-8A31-23E4-67FB-F0131FF6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89" y="3266886"/>
            <a:ext cx="8123624" cy="2575783"/>
          </a:xfrm>
          <a:prstGeom prst="rect">
            <a:avLst/>
          </a:prstGeom>
        </p:spPr>
      </p:pic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6248959A-2648-5B4A-C620-5884648D9828}"/>
              </a:ext>
            </a:extLst>
          </p:cNvPr>
          <p:cNvSpPr/>
          <p:nvPr/>
        </p:nvSpPr>
        <p:spPr>
          <a:xfrm>
            <a:off x="446636" y="5229629"/>
            <a:ext cx="3093860" cy="103097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ConvMixer</a:t>
            </a:r>
            <a:r>
              <a:rPr lang="en-US" altLang="zh-CN" sz="24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 Layer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FF04E4C-B524-1592-A866-C579B0E86AF1}"/>
              </a:ext>
            </a:extLst>
          </p:cNvPr>
          <p:cNvSpPr/>
          <p:nvPr/>
        </p:nvSpPr>
        <p:spPr>
          <a:xfrm>
            <a:off x="490535" y="1445248"/>
            <a:ext cx="2779922" cy="153210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GELU:</a:t>
            </a:r>
          </a:p>
          <a:p>
            <a:pPr algn="ctr"/>
            <a:r>
              <a:rPr lang="zh-CN" altLang="en-US" sz="24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高斯误差线性单元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D4583DB-448D-0B0F-7AAA-2D052E87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36" y="3207034"/>
            <a:ext cx="2867721" cy="1812726"/>
          </a:xfrm>
          <a:prstGeom prst="rect">
            <a:avLst/>
          </a:prstGeom>
        </p:spPr>
      </p:pic>
      <p:pic>
        <p:nvPicPr>
          <p:cNvPr id="25" name="图形 24" descr="靶心">
            <a:extLst>
              <a:ext uri="{FF2B5EF4-FFF2-40B4-BE49-F238E27FC236}">
                <a16:creationId xmlns:a16="http://schemas.microsoft.com/office/drawing/2014/main" id="{3DEDEF15-7F9B-B7F1-FFEA-9A4044092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5212" y="2146303"/>
            <a:ext cx="702651" cy="7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581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2087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7045" y="254924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srgbClr val="C3986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C3986D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08403" y="3749570"/>
            <a:ext cx="3987219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rgbClr val="C3986D">
                    <a:lumMod val="75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Data process</a:t>
            </a:r>
          </a:p>
        </p:txBody>
      </p:sp>
      <p:sp>
        <p:nvSpPr>
          <p:cNvPr id="2" name="矩形 1"/>
          <p:cNvSpPr/>
          <p:nvPr/>
        </p:nvSpPr>
        <p:spPr>
          <a:xfrm>
            <a:off x="239185" y="2272861"/>
            <a:ext cx="741781" cy="23122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403378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398636" y="836564"/>
            <a:ext cx="15279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3986D">
                    <a:lumMod val="75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Data process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98636" y="348269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数据处理</a:t>
            </a:r>
          </a:p>
        </p:txBody>
      </p:sp>
      <p:sp>
        <p:nvSpPr>
          <p:cNvPr id="15" name="椭圆 14"/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/>
          <p:nvPr/>
        </p:nvCxnSpPr>
        <p:spPr>
          <a:xfrm>
            <a:off x="3835076" y="720614"/>
            <a:ext cx="8002431" cy="756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7" name="爆炸形: 14 pt  6">
            <a:extLst>
              <a:ext uri="{FF2B5EF4-FFF2-40B4-BE49-F238E27FC236}">
                <a16:creationId xmlns:a16="http://schemas.microsoft.com/office/drawing/2014/main" id="{5A21BA4C-FFBC-FEC9-68A1-1665C95184D2}"/>
              </a:ext>
            </a:extLst>
          </p:cNvPr>
          <p:cNvSpPr/>
          <p:nvPr/>
        </p:nvSpPr>
        <p:spPr>
          <a:xfrm>
            <a:off x="739760" y="3695329"/>
            <a:ext cx="3295635" cy="227468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缺点？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7503B8-F77C-5300-80C0-28F2AB7160B8}"/>
              </a:ext>
            </a:extLst>
          </p:cNvPr>
          <p:cNvSpPr txBox="1"/>
          <p:nvPr/>
        </p:nvSpPr>
        <p:spPr>
          <a:xfrm>
            <a:off x="4736811" y="300916"/>
            <a:ext cx="639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使用</a:t>
            </a:r>
            <a:r>
              <a:rPr lang="en-US" altLang="zh-CN" sz="2000" dirty="0" err="1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torchvision</a:t>
            </a:r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中的</a:t>
            </a:r>
            <a:r>
              <a:rPr lang="en-US" altLang="zh-CN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transforms</a:t>
            </a:r>
            <a:r>
              <a:rPr lang="zh-CN" altLang="en-US" sz="2000" dirty="0">
                <a:solidFill>
                  <a:srgbClr val="A19574">
                    <a:lumMod val="50000"/>
                  </a:srgbClr>
                </a:solidFill>
                <a:latin typeface="微软雅黑" charset="0"/>
                <a:ea typeface="微软雅黑" charset="0"/>
                <a:cs typeface="+mn-ea"/>
              </a:rPr>
              <a:t>模块进行数据预处理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4167A6-AF80-4294-CA4B-E9A5DD845D80}"/>
              </a:ext>
            </a:extLst>
          </p:cNvPr>
          <p:cNvSpPr txBox="1"/>
          <p:nvPr/>
        </p:nvSpPr>
        <p:spPr>
          <a:xfrm>
            <a:off x="839919" y="1706392"/>
            <a:ext cx="3095316" cy="113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标准化      分割大小  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转换成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tensor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张量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CA159-3DEB-A47B-AD0E-C4297840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82" y="1339009"/>
            <a:ext cx="6569009" cy="508429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398636" y="836564"/>
            <a:ext cx="15279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3986D">
                    <a:lumMod val="75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Data process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98636" y="348269"/>
            <a:ext cx="1550424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24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C3986D">
                    <a:lumMod val="75000"/>
                  </a:srgbClr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数据处理</a:t>
            </a:r>
          </a:p>
        </p:txBody>
      </p:sp>
      <p:sp>
        <p:nvSpPr>
          <p:cNvPr id="15" name="椭圆 14"/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835076" y="720614"/>
            <a:ext cx="8002431" cy="756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17503B8-F77C-5300-80C0-28F2AB7160B8}"/>
              </a:ext>
            </a:extLst>
          </p:cNvPr>
          <p:cNvSpPr txBox="1"/>
          <p:nvPr/>
        </p:nvSpPr>
        <p:spPr>
          <a:xfrm>
            <a:off x="4736811" y="300916"/>
            <a:ext cx="639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使用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torchvision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中的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datasets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19574">
                    <a:lumMod val="50000"/>
                  </a:srgb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模块进行数据加载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37F0315-2E8E-ED20-503E-0846E6180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966162"/>
              </p:ext>
            </p:extLst>
          </p:nvPr>
        </p:nvGraphicFramePr>
        <p:xfrm>
          <a:off x="2949060" y="728175"/>
          <a:ext cx="8128000" cy="2956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646F679-DEF4-AB0A-E606-14D69AB62C8F}"/>
              </a:ext>
            </a:extLst>
          </p:cNvPr>
          <p:cNvCxnSpPr/>
          <p:nvPr/>
        </p:nvCxnSpPr>
        <p:spPr>
          <a:xfrm flipH="1" flipV="1">
            <a:off x="2262625" y="4419380"/>
            <a:ext cx="933336" cy="100317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5C6115F-3B62-DF93-643F-F201AD0A9E65}"/>
              </a:ext>
            </a:extLst>
          </p:cNvPr>
          <p:cNvSpPr txBox="1"/>
          <p:nvPr/>
        </p:nvSpPr>
        <p:spPr>
          <a:xfrm>
            <a:off x="240190" y="3429000"/>
            <a:ext cx="3124447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Verdana"/>
                <a:ea typeface="微软雅黑" panose="020B0503020204020204" pitchFamily="34" charset="-122"/>
              </a:rPr>
              <a:t>Num_workers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Verdana"/>
                <a:ea typeface="微软雅黑" panose="020B0503020204020204" pitchFamily="34" charset="-122"/>
              </a:rPr>
              <a:t>越大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Verdana"/>
              <a:ea typeface="微软雅黑" panose="020B0503020204020204" pitchFamily="34" charset="-122"/>
            </a:endParaRPr>
          </a:p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Verdana"/>
                <a:ea typeface="微软雅黑" panose="020B0503020204020204" pitchFamily="34" charset="-122"/>
              </a:rPr>
              <a:t>训练速度越快！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C12F9-4272-7F50-C71B-7AC6E115C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637" y="3684524"/>
            <a:ext cx="7674005" cy="27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3637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2087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2467758" y="254924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模型训练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372545" y="3749570"/>
            <a:ext cx="3723455" cy="66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Training model</a:t>
            </a:r>
          </a:p>
        </p:txBody>
      </p:sp>
      <p:sp>
        <p:nvSpPr>
          <p:cNvPr id="2" name="矩形 1"/>
          <p:cNvSpPr/>
          <p:nvPr/>
        </p:nvSpPr>
        <p:spPr>
          <a:xfrm>
            <a:off x="239185" y="2272861"/>
            <a:ext cx="741781" cy="23122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主题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717</Words>
  <Application>Microsoft Office PowerPoint</Application>
  <PresentationFormat>宽屏</PresentationFormat>
  <Paragraphs>145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-apple-system</vt:lpstr>
      <vt:lpstr>Gill Sans</vt:lpstr>
      <vt:lpstr>微软雅黑</vt:lpstr>
      <vt:lpstr>Arial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244057735@qq.com</cp:lastModifiedBy>
  <cp:revision>64</cp:revision>
  <dcterms:created xsi:type="dcterms:W3CDTF">2021-08-12T09:15:07Z</dcterms:created>
  <dcterms:modified xsi:type="dcterms:W3CDTF">2022-11-27T15:18:51Z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